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1"/>
  </p:sldMasterIdLst>
  <p:notesMasterIdLst>
    <p:notesMasterId r:id="rId11"/>
  </p:notesMasterIdLst>
  <p:sldIdLst>
    <p:sldId id="279" r:id="rId2"/>
    <p:sldId id="257" r:id="rId3"/>
    <p:sldId id="274" r:id="rId4"/>
    <p:sldId id="277" r:id="rId5"/>
    <p:sldId id="259" r:id="rId6"/>
    <p:sldId id="270" r:id="rId7"/>
    <p:sldId id="272" r:id="rId8"/>
    <p:sldId id="278"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70395341207349"/>
          <c:y val="0.15228125000000001"/>
          <c:w val="0.46008776246719157"/>
          <c:h val="0.69013164370078739"/>
        </c:manualLayout>
      </c:layout>
      <c:pieChart>
        <c:varyColors val="1"/>
        <c:ser>
          <c:idx val="0"/>
          <c:order val="0"/>
          <c:tx>
            <c:strRef>
              <c:f>Sheet1!$B$1</c:f>
              <c:strCache>
                <c:ptCount val="1"/>
                <c:pt idx="0">
                  <c:v>Sales (USD Million)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91E-43C0-BFF8-A7D9C8093C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2C-4E55-9F46-6A19CAD6BD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2C-4E55-9F46-6A19CAD6BD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2C-4E55-9F46-6A19CAD6BD49}"/>
              </c:ext>
            </c:extLst>
          </c:dPt>
          <c:cat>
            <c:strRef>
              <c:f>Sheet1!$A$2:$A$5</c:f>
              <c:strCache>
                <c:ptCount val="3"/>
                <c:pt idx="0">
                  <c:v>Rugs and Carpets - 2 USD Mn</c:v>
                </c:pt>
                <c:pt idx="1">
                  <c:v>Tufted Bath Rugs - 1.5 USD Mn</c:v>
                </c:pt>
                <c:pt idx="2">
                  <c:v>Cushion Covers - 0.5 USD Mn</c:v>
                </c:pt>
              </c:strCache>
            </c:strRef>
          </c:cat>
          <c:val>
            <c:numRef>
              <c:f>Sheet1!$B$2:$B$5</c:f>
              <c:numCache>
                <c:formatCode>General</c:formatCode>
                <c:ptCount val="4"/>
                <c:pt idx="0">
                  <c:v>2</c:v>
                </c:pt>
                <c:pt idx="1">
                  <c:v>1.5</c:v>
                </c:pt>
                <c:pt idx="2">
                  <c:v>0.5</c:v>
                </c:pt>
              </c:numCache>
            </c:numRef>
          </c:val>
          <c:extLst>
            <c:ext xmlns:c16="http://schemas.microsoft.com/office/drawing/2014/chart" uri="{C3380CC4-5D6E-409C-BE32-E72D297353CC}">
              <c16:uniqueId val="{00000000-491E-43C0-BFF8-A7D9C8093CE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244865485564307"/>
          <c:y val="0.33127878937007876"/>
          <c:w val="0.33505134514435697"/>
          <c:h val="0.302223425196850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0.69484</cdr:x>
      <cdr:y>0.55447</cdr:y>
    </cdr:from>
    <cdr:to>
      <cdr:x>0.73239</cdr:x>
      <cdr:y>0.63868</cdr:y>
    </cdr:to>
    <cdr:sp macro="" textlink="">
      <cdr:nvSpPr>
        <cdr:cNvPr id="2" name="Rectangle 1">
          <a:extLst xmlns:a="http://schemas.openxmlformats.org/drawingml/2006/main">
            <a:ext uri="{FF2B5EF4-FFF2-40B4-BE49-F238E27FC236}">
              <a16:creationId xmlns:a16="http://schemas.microsoft.com/office/drawing/2014/main" id="{BFAE8843-B4DE-2864-7425-CCB7133983C9}"/>
            </a:ext>
          </a:extLst>
        </cdr:cNvPr>
        <cdr:cNvSpPr/>
      </cdr:nvSpPr>
      <cdr:spPr>
        <a:xfrm xmlns:a="http://schemas.openxmlformats.org/drawingml/2006/main">
          <a:off x="5638799" y="2508593"/>
          <a:ext cx="304801" cy="381000"/>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F4A1A-151C-46D2-921F-569880A798C6}" type="datetimeFigureOut">
              <a:rPr lang="en-US" smtClean="0"/>
              <a:pPr/>
              <a:t>9/6/2024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F3782-36D1-42A9-BA35-4F954E409337}" type="slidenum">
              <a:rPr lang="en-US" smtClean="0"/>
              <a:pPr/>
              <a:t>‹#›</a:t>
            </a:fld>
            <a:endParaRPr lang="en-US"/>
          </a:p>
        </p:txBody>
      </p:sp>
    </p:spTree>
    <p:extLst>
      <p:ext uri="{BB962C8B-B14F-4D97-AF65-F5344CB8AC3E}">
        <p14:creationId xmlns:p14="http://schemas.microsoft.com/office/powerpoint/2010/main" val="141509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t>
            </a:r>
          </a:p>
        </p:txBody>
      </p:sp>
      <p:sp>
        <p:nvSpPr>
          <p:cNvPr id="4" name="Slide Number Placeholder 3"/>
          <p:cNvSpPr>
            <a:spLocks noGrp="1"/>
          </p:cNvSpPr>
          <p:nvPr>
            <p:ph type="sldNum" sz="quarter" idx="10"/>
          </p:nvPr>
        </p:nvSpPr>
        <p:spPr/>
        <p:txBody>
          <a:bodyPr/>
          <a:lstStyle/>
          <a:p>
            <a:fld id="{581F3782-36D1-42A9-BA35-4F954E40933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FD4-78B1-FDFB-14A1-E0B179C9F89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7C6B20A-E496-5CD7-135F-37EFC032A8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C51F5C-1BDB-E520-4A84-8DDD0A6CE78F}"/>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46151E35-8D6E-EFBF-6ACF-98FF4362C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924B2-5AFB-4160-F522-6FB3C1E11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1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5256-B84F-494B-2419-5DA535AB7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CC50C-38B0-5874-E7C4-9B832D1A1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F44C1-E3AD-4323-6493-EA3DE59403F4}"/>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ACBD6235-CF7F-B138-88F5-F5084AD19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7BF3-D84B-83A8-56A9-1A3EAA15935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31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317240-FA56-E6FA-E800-93EB40E92A3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F7B4A-CC04-4F9E-C8F1-104A56E9918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F72BE-7021-2AD6-308E-F5EE51CCE294}"/>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E19144A5-EEA7-4F4F-064F-D75D92FBA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C535D-2B15-5715-336F-1E1BB06DEF9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12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DAB8-E564-0647-C773-405DE683E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549C52-84A6-B293-106E-42962D607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2B0E0-7E8B-062A-4122-D27B46BC7F1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39CE3F9A-19D4-6D2C-6772-AAFDB98E2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F577B-8C09-5915-C853-E9A29A8258E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89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C08D-5B4C-B1DB-CD00-9B3ACDC7825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C83A6DC-E5BB-3F60-749F-34D05A80D1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397AA3-C5F6-ECFE-7341-166A00546D00}"/>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57F82536-F395-60BE-39C6-A19813B5A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35E43-18C8-2B09-190C-7B219C2A79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7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0B62-E0E6-7C27-0D1E-21DF9A7B4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7D542-38E1-14DE-4062-C3AA758F6C8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19EFF-D139-A16E-D2EF-DA9E6A557B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6A950-39E3-67E2-F27B-6EEC0099D439}"/>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a:extLst>
              <a:ext uri="{FF2B5EF4-FFF2-40B4-BE49-F238E27FC236}">
                <a16:creationId xmlns:a16="http://schemas.microsoft.com/office/drawing/2014/main" id="{608B4577-3013-5D25-6B0D-30906AFC2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ADB81-C511-AC71-EE27-7122737FDA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58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225-8C83-E35F-90F9-3C3AEB40D6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3D15B-206A-5688-A5ED-30661B9BBE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14ABF-3628-40E1-8875-B378C785125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75D40-70FB-FA7C-44D1-A883CEE0F73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5BBF1-AD2B-7D51-E447-66B18B81A3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ED3D72-87AE-E4AF-CB3C-E9F42CF0326A}"/>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8" name="Footer Placeholder 7">
            <a:extLst>
              <a:ext uri="{FF2B5EF4-FFF2-40B4-BE49-F238E27FC236}">
                <a16:creationId xmlns:a16="http://schemas.microsoft.com/office/drawing/2014/main" id="{92F9B07F-30B8-D1B4-118A-4AC1D314B0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2EC53-75B7-985A-0A2A-BE89E8B7AB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47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BA15-3CD0-CB8C-F5DB-907083AC62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0C7234-DC80-9A7A-BA8B-4C6CD8BF357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4" name="Footer Placeholder 3">
            <a:extLst>
              <a:ext uri="{FF2B5EF4-FFF2-40B4-BE49-F238E27FC236}">
                <a16:creationId xmlns:a16="http://schemas.microsoft.com/office/drawing/2014/main" id="{EA3B8312-D539-1911-CF76-D20F5BE26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300A0-921C-95B1-2B5A-E6BBAC18CA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551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BA883-90E4-1324-7268-FBC7D6B70D64}"/>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a:extLst>
              <a:ext uri="{FF2B5EF4-FFF2-40B4-BE49-F238E27FC236}">
                <a16:creationId xmlns:a16="http://schemas.microsoft.com/office/drawing/2014/main" id="{CA190A37-D5E1-5E1A-0CBA-56D642DA46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E43DFE-3933-9629-207F-DB28C12FC1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913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5A98-693F-FED6-C137-60F1E0231C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D927B1F-9268-463D-F91F-ED070E76FC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06E36E-4C88-49BF-ABBD-9089549843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574E72-A5A4-858E-4066-990792708155}"/>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a:extLst>
              <a:ext uri="{FF2B5EF4-FFF2-40B4-BE49-F238E27FC236}">
                <a16:creationId xmlns:a16="http://schemas.microsoft.com/office/drawing/2014/main" id="{CD4F7D9B-C76A-DA74-1D5D-BEE8B185F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AB1AE-DE9C-DEA0-4BE6-4A1904C9B27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009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E113-9446-B597-A004-86E71D9C3E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8BFBCD9-5E4E-CEFE-BB72-4143F81BA6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6484E1A-9579-A5A3-FCBB-EE095AD0BD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3EC217-1134-8190-0BAD-96BF56AAA687}"/>
              </a:ext>
            </a:extLst>
          </p:cNvPr>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a:extLst>
              <a:ext uri="{FF2B5EF4-FFF2-40B4-BE49-F238E27FC236}">
                <a16:creationId xmlns:a16="http://schemas.microsoft.com/office/drawing/2014/main" id="{423B3014-F28B-4B8C-FB47-D9445E8CC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1F7D0-74BF-D169-AF1B-97337C01DB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399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28EE2-FAC4-D793-9A3E-4CFF33C4F3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1179D-A8E7-BF77-46B6-F3A096ACA2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FD070-031D-837B-33ED-3608FFC2B2D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9/6/2024</a:t>
            </a:fld>
            <a:endParaRPr lang="en-US"/>
          </a:p>
        </p:txBody>
      </p:sp>
      <p:sp>
        <p:nvSpPr>
          <p:cNvPr id="5" name="Footer Placeholder 4">
            <a:extLst>
              <a:ext uri="{FF2B5EF4-FFF2-40B4-BE49-F238E27FC236}">
                <a16:creationId xmlns:a16="http://schemas.microsoft.com/office/drawing/2014/main" id="{C1E7E44E-03C5-51F7-6535-BBC50A13F32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92582F-DCA0-6C5B-262A-D965A2DB56B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9500826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31BA6D8-FBB2-6210-F50F-A6F6D0CD0B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233" y="228600"/>
            <a:ext cx="8627534"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7AD188C-247E-A994-E1C3-A7392F1C945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27802" y="1905000"/>
            <a:ext cx="5181600" cy="2372389"/>
          </a:xfrm>
          <a:prstGeom prst="rect">
            <a:avLst/>
          </a:prstGeom>
        </p:spPr>
      </p:pic>
      <p:sp>
        <p:nvSpPr>
          <p:cNvPr id="13" name="TextBox 12">
            <a:extLst>
              <a:ext uri="{FF2B5EF4-FFF2-40B4-BE49-F238E27FC236}">
                <a16:creationId xmlns:a16="http://schemas.microsoft.com/office/drawing/2014/main" id="{9FA6A08B-1FE3-B0A5-E5D0-B67D4A16D5C8}"/>
              </a:ext>
            </a:extLst>
          </p:cNvPr>
          <p:cNvSpPr txBox="1"/>
          <p:nvPr/>
        </p:nvSpPr>
        <p:spPr>
          <a:xfrm>
            <a:off x="38100" y="6336268"/>
            <a:ext cx="9105900" cy="369332"/>
          </a:xfrm>
          <a:prstGeom prst="rect">
            <a:avLst/>
          </a:prstGeom>
          <a:noFill/>
        </p:spPr>
        <p:txBody>
          <a:bodyPr wrap="square">
            <a:spAutoFit/>
          </a:bodyPr>
          <a:lstStyle/>
          <a:p>
            <a:pPr algn="ctr"/>
            <a:r>
              <a:rPr lang="en-IN" dirty="0"/>
              <a:t>https://hommetextile.com/</a:t>
            </a:r>
          </a:p>
        </p:txBody>
      </p:sp>
    </p:spTree>
    <p:extLst>
      <p:ext uri="{BB962C8B-B14F-4D97-AF65-F5344CB8AC3E}">
        <p14:creationId xmlns:p14="http://schemas.microsoft.com/office/powerpoint/2010/main" val="159332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 y="609600"/>
            <a:ext cx="9144000" cy="1325563"/>
          </a:xfrm>
        </p:spPr>
        <p:txBody>
          <a:bodyPr/>
          <a:lstStyle/>
          <a:p>
            <a:pPr algn="ctr"/>
            <a:r>
              <a:rPr lang="en-US" dirty="0">
                <a:solidFill>
                  <a:schemeClr val="tx1">
                    <a:lumMod val="65000"/>
                    <a:lumOff val="35000"/>
                  </a:schemeClr>
                </a:solidFill>
                <a:latin typeface="Arial Rounded MT Bold" panose="020F0704030504030204" pitchFamily="34" charset="0"/>
              </a:rPr>
              <a:t>INTRODUCTION</a:t>
            </a:r>
          </a:p>
        </p:txBody>
      </p:sp>
      <p:sp>
        <p:nvSpPr>
          <p:cNvPr id="3" name="Content Placeholder 2"/>
          <p:cNvSpPr>
            <a:spLocks noGrp="1"/>
          </p:cNvSpPr>
          <p:nvPr>
            <p:ph idx="1"/>
          </p:nvPr>
        </p:nvSpPr>
        <p:spPr>
          <a:xfrm>
            <a:off x="1066800" y="2514600"/>
            <a:ext cx="7200000" cy="2666999"/>
          </a:xfrm>
        </p:spPr>
        <p:txBody>
          <a:bodyPr/>
          <a:lstStyle/>
          <a:p>
            <a:pPr marL="0" indent="0" algn="just">
              <a:buNone/>
            </a:pPr>
            <a:r>
              <a:rPr lang="en-US" dirty="0">
                <a:solidFill>
                  <a:schemeClr val="tx1">
                    <a:lumMod val="65000"/>
                    <a:lumOff val="35000"/>
                  </a:schemeClr>
                </a:solidFill>
                <a:latin typeface="Arial Rounded MT Bold" panose="020F0704030504030204" pitchFamily="34" charset="0"/>
              </a:rPr>
              <a:t>Homme Textile is a textile company that are manufacturers and exporters of high quality Home Furnishing products in Soft Floor Coverings (Bath Rugs, Accent Rugs, Area Rugs &amp; Cushion Cover)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0"/>
            <a:ext cx="9144000" cy="990600"/>
          </a:xfrm>
          <a:prstGeom prst="rect">
            <a:avLst/>
          </a:prstGeom>
        </p:spPr>
        <p:txBody>
          <a:bodyPr tIns="0" rIns="45720" bIns="0" anchor="b">
            <a:noAutofit/>
          </a:bodyPr>
          <a:lstStyle/>
          <a:p>
            <a:pPr algn="ctr" fontAlgn="auto">
              <a:spcBef>
                <a:spcPct val="20000"/>
              </a:spcBef>
              <a:spcAft>
                <a:spcPts val="0"/>
              </a:spcAft>
              <a:buClr>
                <a:schemeClr val="accent1"/>
              </a:buClr>
              <a:buSzPct val="80000"/>
              <a:buFont typeface="Wingdings 2"/>
              <a:buNone/>
              <a:defRPr/>
            </a:pPr>
            <a:r>
              <a:rPr lang="en-US" sz="4400" dirty="0">
                <a:solidFill>
                  <a:schemeClr val="tx1">
                    <a:lumMod val="65000"/>
                    <a:lumOff val="35000"/>
                  </a:schemeClr>
                </a:solidFill>
                <a:latin typeface="Arial Rounded MT Bold" panose="020F0704030504030204" pitchFamily="34" charset="0"/>
              </a:rPr>
              <a:t>PLANT LOCATION </a:t>
            </a:r>
          </a:p>
        </p:txBody>
      </p:sp>
      <p:sp>
        <p:nvSpPr>
          <p:cNvPr id="11269" name="TextBox 41"/>
          <p:cNvSpPr txBox="1">
            <a:spLocks noChangeArrowheads="1"/>
          </p:cNvSpPr>
          <p:nvPr/>
        </p:nvSpPr>
        <p:spPr bwMode="auto">
          <a:xfrm>
            <a:off x="4576665" y="1524000"/>
            <a:ext cx="3733800" cy="2862322"/>
          </a:xfrm>
          <a:prstGeom prst="rect">
            <a:avLst/>
          </a:prstGeom>
          <a:noFill/>
          <a:ln w="9525">
            <a:noFill/>
            <a:miter lim="800000"/>
            <a:headEnd/>
            <a:tailEnd/>
          </a:ln>
        </p:spPr>
        <p:txBody>
          <a:bodyPr wrap="square">
            <a:spAutoFit/>
          </a:bodyPr>
          <a:lstStyle/>
          <a:p>
            <a:pPr algn="just"/>
            <a:r>
              <a:rPr lang="en-US" sz="2000" dirty="0">
                <a:solidFill>
                  <a:schemeClr val="tx1">
                    <a:lumMod val="65000"/>
                    <a:lumOff val="35000"/>
                  </a:schemeClr>
                </a:solidFill>
                <a:latin typeface="Arial Rounded MT Bold" panose="020F0704030504030204" pitchFamily="34" charset="0"/>
              </a:rPr>
              <a:t>The factory Area is located in Panipat City which is around 90 km from New Delhi.</a:t>
            </a:r>
          </a:p>
          <a:p>
            <a:pPr algn="just"/>
            <a:r>
              <a:rPr lang="en-US" sz="2000" dirty="0">
                <a:solidFill>
                  <a:schemeClr val="tx1">
                    <a:lumMod val="65000"/>
                    <a:lumOff val="35000"/>
                  </a:schemeClr>
                </a:solidFill>
                <a:latin typeface="Arial Rounded MT Bold" panose="020F0704030504030204" pitchFamily="34" charset="0"/>
              </a:rPr>
              <a:t>Nearest Airport is New Delhi International Airport and it is  2 hrs. drive from Airport to the factory and also can be accessed through train.</a:t>
            </a:r>
          </a:p>
        </p:txBody>
      </p:sp>
      <p:pic>
        <p:nvPicPr>
          <p:cNvPr id="3076" name="Picture 4" descr="C:\Users\toshiba\Desktop\download.jpg"/>
          <p:cNvPicPr>
            <a:picLocks noChangeAspect="1" noChangeArrowheads="1"/>
          </p:cNvPicPr>
          <p:nvPr/>
        </p:nvPicPr>
        <p:blipFill>
          <a:blip r:embed="rId2"/>
          <a:srcRect/>
          <a:stretch>
            <a:fillRect/>
          </a:stretch>
        </p:blipFill>
        <p:spPr bwMode="auto">
          <a:xfrm>
            <a:off x="911852" y="1371600"/>
            <a:ext cx="3583948" cy="40690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9832"/>
            <a:ext cx="9144000" cy="914400"/>
          </a:xfrm>
          <a:prstGeom prst="rect">
            <a:avLst/>
          </a:prstGeom>
        </p:spPr>
        <p:txBody>
          <a:bodyPr tIns="0" rIns="45720" bIns="0" anchor="b">
            <a:noAutofit/>
          </a:bodyPr>
          <a:lstStyle/>
          <a:p>
            <a:pPr algn="ctr" fontAlgn="auto">
              <a:spcBef>
                <a:spcPct val="20000"/>
              </a:spcBef>
              <a:spcAft>
                <a:spcPts val="0"/>
              </a:spcAft>
              <a:buClr>
                <a:schemeClr val="accent1"/>
              </a:buClr>
              <a:buSzPct val="80000"/>
              <a:buFont typeface="Wingdings 2"/>
              <a:buNone/>
              <a:defRPr/>
            </a:pPr>
            <a:r>
              <a:rPr lang="en-US" sz="4800" dirty="0">
                <a:solidFill>
                  <a:schemeClr val="tx1">
                    <a:lumMod val="65000"/>
                    <a:lumOff val="35000"/>
                  </a:schemeClr>
                </a:solidFill>
                <a:latin typeface="Arial Rounded MT Bold" panose="020F0704030504030204" pitchFamily="34" charset="0"/>
              </a:rPr>
              <a:t> </a:t>
            </a:r>
            <a:r>
              <a:rPr lang="en-US" sz="4400" dirty="0">
                <a:solidFill>
                  <a:schemeClr val="tx1">
                    <a:lumMod val="65000"/>
                    <a:lumOff val="35000"/>
                  </a:schemeClr>
                </a:solidFill>
                <a:latin typeface="Arial Rounded MT Bold" panose="020F0704030504030204" pitchFamily="34" charset="0"/>
              </a:rPr>
              <a:t>CATEGORY</a:t>
            </a:r>
            <a:r>
              <a:rPr lang="en-US" sz="4800" dirty="0">
                <a:solidFill>
                  <a:schemeClr val="tx1">
                    <a:lumMod val="65000"/>
                    <a:lumOff val="35000"/>
                  </a:schemeClr>
                </a:solidFill>
                <a:latin typeface="Arial Rounded MT Bold" panose="020F0704030504030204" pitchFamily="34" charset="0"/>
              </a:rPr>
              <a:t> DIVISION</a:t>
            </a:r>
          </a:p>
        </p:txBody>
      </p:sp>
      <p:sp>
        <p:nvSpPr>
          <p:cNvPr id="2053" name="Rectangle 12"/>
          <p:cNvSpPr>
            <a:spLocks noChangeArrowheads="1"/>
          </p:cNvSpPr>
          <p:nvPr/>
        </p:nvSpPr>
        <p:spPr bwMode="auto">
          <a:xfrm>
            <a:off x="36871" y="5606534"/>
            <a:ext cx="9144000" cy="369332"/>
          </a:xfrm>
          <a:prstGeom prst="rect">
            <a:avLst/>
          </a:prstGeom>
          <a:noFill/>
          <a:ln w="9525">
            <a:noFill/>
            <a:miter lim="800000"/>
            <a:headEnd/>
            <a:tailEnd/>
          </a:ln>
        </p:spPr>
        <p:txBody>
          <a:bodyPr wrap="square">
            <a:spAutoFit/>
          </a:bodyPr>
          <a:lstStyle/>
          <a:p>
            <a:pPr algn="ctr"/>
            <a:r>
              <a:rPr lang="en-US" dirty="0">
                <a:solidFill>
                  <a:schemeClr val="tx1">
                    <a:lumMod val="65000"/>
                    <a:lumOff val="35000"/>
                  </a:schemeClr>
                </a:solidFill>
                <a:latin typeface="Arial Rounded MT Bold" panose="020F0704030504030204" pitchFamily="34" charset="0"/>
              </a:rPr>
              <a:t>Total Turnover : USD 4 Million  </a:t>
            </a:r>
          </a:p>
        </p:txBody>
      </p:sp>
      <p:sp>
        <p:nvSpPr>
          <p:cNvPr id="6" name="Rectangle 5">
            <a:extLst>
              <a:ext uri="{FF2B5EF4-FFF2-40B4-BE49-F238E27FC236}">
                <a16:creationId xmlns:a16="http://schemas.microsoft.com/office/drawing/2014/main" id="{B496C125-BA15-4D48-5075-652ED37B11FC}"/>
              </a:ext>
            </a:extLst>
          </p:cNvPr>
          <p:cNvSpPr/>
          <p:nvPr/>
        </p:nvSpPr>
        <p:spPr>
          <a:xfrm>
            <a:off x="6095999" y="3657600"/>
            <a:ext cx="570271" cy="55060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graphicFrame>
        <p:nvGraphicFramePr>
          <p:cNvPr id="13" name="Chart 12">
            <a:extLst>
              <a:ext uri="{FF2B5EF4-FFF2-40B4-BE49-F238E27FC236}">
                <a16:creationId xmlns:a16="http://schemas.microsoft.com/office/drawing/2014/main" id="{AE746FA0-AC79-1D2E-3319-E04492412438}"/>
              </a:ext>
            </a:extLst>
          </p:cNvPr>
          <p:cNvGraphicFramePr/>
          <p:nvPr>
            <p:extLst>
              <p:ext uri="{D42A27DB-BD31-4B8C-83A1-F6EECF244321}">
                <p14:modId xmlns:p14="http://schemas.microsoft.com/office/powerpoint/2010/main" val="3700077699"/>
              </p:ext>
            </p:extLst>
          </p:nvPr>
        </p:nvGraphicFramePr>
        <p:xfrm>
          <a:off x="457200" y="1266908"/>
          <a:ext cx="8115300" cy="452429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2">
            <a:extLst>
              <a:ext uri="{FF2B5EF4-FFF2-40B4-BE49-F238E27FC236}">
                <a16:creationId xmlns:a16="http://schemas.microsoft.com/office/drawing/2014/main" id="{BE9EB030-97AB-2763-F3A3-4404C6ED7E75}"/>
              </a:ext>
            </a:extLst>
          </p:cNvPr>
          <p:cNvSpPr>
            <a:spLocks noChangeArrowheads="1"/>
          </p:cNvSpPr>
          <p:nvPr/>
        </p:nvSpPr>
        <p:spPr bwMode="auto">
          <a:xfrm>
            <a:off x="3352800" y="3360003"/>
            <a:ext cx="914400" cy="830997"/>
          </a:xfrm>
          <a:prstGeom prst="rect">
            <a:avLst/>
          </a:prstGeom>
          <a:noFill/>
          <a:ln w="9525">
            <a:noFill/>
            <a:miter lim="800000"/>
            <a:headEnd/>
            <a:tailEnd/>
          </a:ln>
        </p:spPr>
        <p:txBody>
          <a:bodyPr wrap="square">
            <a:spAutoFit/>
          </a:bodyPr>
          <a:lstStyle/>
          <a:p>
            <a:r>
              <a:rPr lang="en-US" sz="1600" dirty="0">
                <a:latin typeface="Arial Rounded MT Bold" panose="020F0704030504030204" pitchFamily="34" charset="0"/>
              </a:rPr>
              <a:t>Tufted Bath Rugs</a:t>
            </a:r>
          </a:p>
        </p:txBody>
      </p:sp>
      <p:sp>
        <p:nvSpPr>
          <p:cNvPr id="8" name="Rectangle 12">
            <a:extLst>
              <a:ext uri="{FF2B5EF4-FFF2-40B4-BE49-F238E27FC236}">
                <a16:creationId xmlns:a16="http://schemas.microsoft.com/office/drawing/2014/main" id="{AA6E900E-3334-07A4-30B5-98A54BDB569F}"/>
              </a:ext>
            </a:extLst>
          </p:cNvPr>
          <p:cNvSpPr>
            <a:spLocks noChangeArrowheads="1"/>
          </p:cNvSpPr>
          <p:nvPr/>
        </p:nvSpPr>
        <p:spPr bwMode="auto">
          <a:xfrm>
            <a:off x="4648200" y="3149025"/>
            <a:ext cx="914400" cy="584775"/>
          </a:xfrm>
          <a:prstGeom prst="rect">
            <a:avLst/>
          </a:prstGeom>
          <a:noFill/>
          <a:ln w="9525">
            <a:noFill/>
            <a:miter lim="800000"/>
            <a:headEnd/>
            <a:tailEnd/>
          </a:ln>
        </p:spPr>
        <p:txBody>
          <a:bodyPr wrap="square">
            <a:spAutoFit/>
          </a:bodyPr>
          <a:lstStyle/>
          <a:p>
            <a:r>
              <a:rPr lang="en-US" sz="1600" dirty="0">
                <a:latin typeface="Arial Rounded MT Bold" panose="020F0704030504030204" pitchFamily="34" charset="0"/>
              </a:rPr>
              <a:t>Rugs &amp; Carpet</a:t>
            </a:r>
          </a:p>
        </p:txBody>
      </p:sp>
      <p:sp>
        <p:nvSpPr>
          <p:cNvPr id="10" name="Rectangle 12">
            <a:extLst>
              <a:ext uri="{FF2B5EF4-FFF2-40B4-BE49-F238E27FC236}">
                <a16:creationId xmlns:a16="http://schemas.microsoft.com/office/drawing/2014/main" id="{A8C005B8-2E5E-8384-0FB5-199117ACD1AF}"/>
              </a:ext>
            </a:extLst>
          </p:cNvPr>
          <p:cNvSpPr>
            <a:spLocks noChangeArrowheads="1"/>
          </p:cNvSpPr>
          <p:nvPr/>
        </p:nvSpPr>
        <p:spPr bwMode="auto">
          <a:xfrm rot="3237902">
            <a:off x="3377739" y="2320596"/>
            <a:ext cx="1027407" cy="584775"/>
          </a:xfrm>
          <a:prstGeom prst="rect">
            <a:avLst/>
          </a:prstGeom>
          <a:noFill/>
          <a:ln w="9525">
            <a:noFill/>
            <a:miter lim="800000"/>
            <a:headEnd/>
            <a:tailEnd/>
          </a:ln>
        </p:spPr>
        <p:txBody>
          <a:bodyPr wrap="square">
            <a:spAutoFit/>
          </a:bodyPr>
          <a:lstStyle/>
          <a:p>
            <a:r>
              <a:rPr lang="en-US" sz="1600" dirty="0">
                <a:latin typeface="Arial Rounded MT Bold" panose="020F0704030504030204" pitchFamily="34" charset="0"/>
              </a:rPr>
              <a:t>Cushion covers</a:t>
            </a:r>
          </a:p>
        </p:txBody>
      </p:sp>
      <p:sp>
        <p:nvSpPr>
          <p:cNvPr id="14" name="Rectangle 13">
            <a:extLst>
              <a:ext uri="{FF2B5EF4-FFF2-40B4-BE49-F238E27FC236}">
                <a16:creationId xmlns:a16="http://schemas.microsoft.com/office/drawing/2014/main" id="{433F9451-A45D-AC0F-CE66-13874FEA1EC3}"/>
              </a:ext>
            </a:extLst>
          </p:cNvPr>
          <p:cNvSpPr/>
          <p:nvPr/>
        </p:nvSpPr>
        <p:spPr>
          <a:xfrm>
            <a:off x="6400800" y="3733800"/>
            <a:ext cx="18927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2999"/>
          </a:xfrm>
        </p:spPr>
        <p:txBody>
          <a:bodyPr/>
          <a:lstStyle/>
          <a:p>
            <a:pPr algn="ctr"/>
            <a:r>
              <a:rPr lang="en-US" dirty="0">
                <a:solidFill>
                  <a:schemeClr val="tx1">
                    <a:lumMod val="65000"/>
                    <a:lumOff val="35000"/>
                  </a:schemeClr>
                </a:solidFill>
                <a:latin typeface="Arial Rounded MT Bold" panose="020F0704030504030204" pitchFamily="34" charset="0"/>
              </a:rPr>
              <a:t>COMPANY’S</a:t>
            </a:r>
            <a:r>
              <a:rPr lang="en-US" dirty="0">
                <a:solidFill>
                  <a:srgbClr val="663300"/>
                </a:solidFill>
                <a:latin typeface="Arial Rounded MT Bold" panose="020F0704030504030204" pitchFamily="34" charset="0"/>
              </a:rPr>
              <a:t> </a:t>
            </a:r>
            <a:r>
              <a:rPr lang="en-US" dirty="0">
                <a:solidFill>
                  <a:schemeClr val="tx1">
                    <a:lumMod val="65000"/>
                    <a:lumOff val="35000"/>
                  </a:schemeClr>
                </a:solidFill>
                <a:latin typeface="Arial Rounded MT Bold" panose="020F0704030504030204" pitchFamily="34" charset="0"/>
              </a:rPr>
              <a:t>GOAL</a:t>
            </a:r>
          </a:p>
        </p:txBody>
      </p:sp>
      <p:sp>
        <p:nvSpPr>
          <p:cNvPr id="3" name="Content Placeholder 2"/>
          <p:cNvSpPr>
            <a:spLocks noGrp="1"/>
          </p:cNvSpPr>
          <p:nvPr>
            <p:ph idx="1"/>
          </p:nvPr>
        </p:nvSpPr>
        <p:spPr>
          <a:xfrm>
            <a:off x="972000" y="1600200"/>
            <a:ext cx="7200000" cy="4351338"/>
          </a:xfrm>
        </p:spPr>
        <p:txBody>
          <a:bodyPr>
            <a:normAutofit/>
          </a:bodyPr>
          <a:lstStyle/>
          <a:p>
            <a:pPr algn="just"/>
            <a:r>
              <a:rPr lang="en-US" dirty="0">
                <a:solidFill>
                  <a:schemeClr val="tx1">
                    <a:lumMod val="65000"/>
                    <a:lumOff val="35000"/>
                  </a:schemeClr>
                </a:solidFill>
                <a:latin typeface="Arial Rounded MT Bold" panose="020F0704030504030204" pitchFamily="34" charset="0"/>
              </a:rPr>
              <a:t>Full Customer satisfaction is our primary goal. We realize that we are working in an era of global competition and we need to be ahead of others in terms of Price, Quality and Innovation. </a:t>
            </a:r>
          </a:p>
          <a:p>
            <a:pPr marL="0" indent="0" algn="just">
              <a:buNone/>
            </a:pPr>
            <a:endParaRPr lang="en-US" dirty="0">
              <a:solidFill>
                <a:schemeClr val="tx1">
                  <a:lumMod val="65000"/>
                  <a:lumOff val="35000"/>
                </a:schemeClr>
              </a:solidFill>
              <a:latin typeface="Arial Rounded MT Bold" panose="020F0704030504030204" pitchFamily="34" charset="0"/>
            </a:endParaRPr>
          </a:p>
          <a:p>
            <a:pPr algn="just"/>
            <a:r>
              <a:rPr lang="en-US" dirty="0">
                <a:solidFill>
                  <a:schemeClr val="tx1">
                    <a:lumMod val="65000"/>
                    <a:lumOff val="35000"/>
                  </a:schemeClr>
                </a:solidFill>
                <a:latin typeface="Arial Rounded MT Bold" panose="020F0704030504030204" pitchFamily="34" charset="0"/>
              </a:rPr>
              <a:t>We believe in continuous improvement in our Designs, Product range &amp; Quality with the dynamically changing trends.</a:t>
            </a:r>
          </a:p>
          <a:p>
            <a:endParaRPr lang="en-US" dirty="0">
              <a:solidFill>
                <a:schemeClr val="tx1">
                  <a:lumMod val="65000"/>
                  <a:lumOff val="35000"/>
                </a:schemeClr>
              </a:solidFill>
              <a:latin typeface="Arial Rounded MT Bold" panose="020F0704030504030204" pitchFamily="34" charset="0"/>
            </a:endParaRPr>
          </a:p>
          <a:p>
            <a:endParaRPr lang="en-US" dirty="0">
              <a:solidFill>
                <a:schemeClr val="tx1">
                  <a:lumMod val="65000"/>
                  <a:lumOff val="35000"/>
                </a:schemeClr>
              </a:solidFill>
              <a:latin typeface="Arial Rounded MT Bold" panose="020F0704030504030204"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ctr"/>
            <a:r>
              <a:rPr lang="en-US" dirty="0">
                <a:solidFill>
                  <a:schemeClr val="tx1">
                    <a:lumMod val="65000"/>
                    <a:lumOff val="35000"/>
                  </a:schemeClr>
                </a:solidFill>
                <a:latin typeface="Arial Rounded MT Bold" panose="020F0704030504030204" pitchFamily="34" charset="0"/>
              </a:rPr>
              <a:t>ENVIRONMENT &amp; SUSTAINABILITY</a:t>
            </a:r>
          </a:p>
        </p:txBody>
      </p:sp>
      <p:sp>
        <p:nvSpPr>
          <p:cNvPr id="3" name="Content Placeholder 2"/>
          <p:cNvSpPr>
            <a:spLocks noGrp="1"/>
          </p:cNvSpPr>
          <p:nvPr>
            <p:ph idx="1"/>
          </p:nvPr>
        </p:nvSpPr>
        <p:spPr>
          <a:xfrm>
            <a:off x="972000" y="1825625"/>
            <a:ext cx="7200000" cy="2212975"/>
          </a:xfrm>
        </p:spPr>
        <p:txBody>
          <a:bodyPr/>
          <a:lstStyle/>
          <a:p>
            <a:pPr algn="just"/>
            <a:r>
              <a:rPr lang="en-US" dirty="0">
                <a:solidFill>
                  <a:schemeClr val="tx1">
                    <a:lumMod val="65000"/>
                    <a:lumOff val="35000"/>
                  </a:schemeClr>
                </a:solidFill>
                <a:latin typeface="Arial Rounded MT Bold" panose="020F0704030504030204" pitchFamily="34" charset="0"/>
              </a:rPr>
              <a:t>Our Company has a responsibility to protect the environment. We use eco friendly dyes and recycled packaging materials.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US" dirty="0">
                <a:solidFill>
                  <a:schemeClr val="tx1">
                    <a:lumMod val="65000"/>
                    <a:lumOff val="35000"/>
                  </a:schemeClr>
                </a:solidFill>
                <a:latin typeface="Arial Rounded MT Bold" panose="020F0704030504030204" pitchFamily="34" charset="0"/>
              </a:rPr>
              <a:t>OUR VISION</a:t>
            </a:r>
          </a:p>
        </p:txBody>
      </p:sp>
      <p:sp>
        <p:nvSpPr>
          <p:cNvPr id="3" name="Content Placeholder 2"/>
          <p:cNvSpPr>
            <a:spLocks noGrp="1"/>
          </p:cNvSpPr>
          <p:nvPr>
            <p:ph idx="1"/>
          </p:nvPr>
        </p:nvSpPr>
        <p:spPr>
          <a:xfrm>
            <a:off x="972000" y="1981200"/>
            <a:ext cx="7200000" cy="2590800"/>
          </a:xfrm>
        </p:spPr>
        <p:txBody>
          <a:bodyPr/>
          <a:lstStyle/>
          <a:p>
            <a:pPr algn="just"/>
            <a:r>
              <a:rPr lang="en-US" dirty="0">
                <a:solidFill>
                  <a:schemeClr val="tx1">
                    <a:lumMod val="65000"/>
                    <a:lumOff val="35000"/>
                  </a:schemeClr>
                </a:solidFill>
                <a:latin typeface="Arial Rounded MT Bold" panose="020F0704030504030204" pitchFamily="34" charset="0"/>
              </a:rPr>
              <a:t>Our vision is to continuously provide quality products and service to our customers with the use of upgraded technology, Product innovation and constant cost control. </a:t>
            </a:r>
          </a:p>
          <a:p>
            <a:pPr algn="just"/>
            <a:endParaRPr lang="en-US" dirty="0">
              <a:solidFill>
                <a:schemeClr val="tx1">
                  <a:lumMod val="65000"/>
                  <a:lumOff val="35000"/>
                </a:schemeClr>
              </a:solidFill>
              <a:latin typeface="Arial Rounded MT Bold" panose="020F0704030504030204" pitchFamily="34" charset="0"/>
            </a:endParaRPr>
          </a:p>
          <a:p>
            <a:endParaRPr lang="en-US" dirty="0">
              <a:solidFill>
                <a:schemeClr val="tx1">
                  <a:lumMod val="65000"/>
                  <a:lumOff val="35000"/>
                </a:schemeClr>
              </a:solidFill>
              <a:latin typeface="Arial Rounded MT Bold" panose="020F07040305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9144000" cy="1325563"/>
          </a:xfrm>
        </p:spPr>
        <p:txBody>
          <a:bodyPr/>
          <a:lstStyle/>
          <a:p>
            <a:pPr algn="ctr"/>
            <a:r>
              <a:rPr lang="en-US" dirty="0">
                <a:solidFill>
                  <a:schemeClr val="tx1">
                    <a:lumMod val="65000"/>
                    <a:lumOff val="35000"/>
                  </a:schemeClr>
                </a:solidFill>
                <a:latin typeface="Arial Rounded MT Bold" panose="020F0704030504030204" pitchFamily="34" charset="0"/>
              </a:rPr>
              <a:t>WHY Homme Textile….</a:t>
            </a:r>
          </a:p>
        </p:txBody>
      </p:sp>
      <p:sp>
        <p:nvSpPr>
          <p:cNvPr id="3" name="Content Placeholder 2"/>
          <p:cNvSpPr>
            <a:spLocks noGrp="1"/>
          </p:cNvSpPr>
          <p:nvPr>
            <p:ph idx="1"/>
          </p:nvPr>
        </p:nvSpPr>
        <p:spPr>
          <a:xfrm>
            <a:off x="972000" y="1592262"/>
            <a:ext cx="7200000" cy="4351338"/>
          </a:xfrm>
        </p:spPr>
        <p:txBody>
          <a:bodyPr>
            <a:normAutofit/>
          </a:bodyPr>
          <a:lstStyle/>
          <a:p>
            <a:r>
              <a:rPr lang="en-US" dirty="0">
                <a:solidFill>
                  <a:schemeClr val="tx1">
                    <a:lumMod val="65000"/>
                    <a:lumOff val="35000"/>
                  </a:schemeClr>
                </a:solidFill>
                <a:latin typeface="Arial Rounded MT Bold" panose="020F0704030504030204" pitchFamily="34" charset="0"/>
              </a:rPr>
              <a:t>Cost Competitiveness advantage in terms of both Direct Import and Domestic. </a:t>
            </a:r>
          </a:p>
          <a:p>
            <a:r>
              <a:rPr lang="en-US" dirty="0">
                <a:solidFill>
                  <a:schemeClr val="tx1">
                    <a:lumMod val="65000"/>
                    <a:lumOff val="35000"/>
                  </a:schemeClr>
                </a:solidFill>
                <a:latin typeface="Arial Rounded MT Bold" panose="020F0704030504030204" pitchFamily="34" charset="0"/>
              </a:rPr>
              <a:t>Latest Set-up for making Rugs and Bathmats.</a:t>
            </a:r>
          </a:p>
          <a:p>
            <a:r>
              <a:rPr lang="en-US" dirty="0">
                <a:solidFill>
                  <a:schemeClr val="tx1">
                    <a:lumMod val="65000"/>
                    <a:lumOff val="35000"/>
                  </a:schemeClr>
                </a:solidFill>
                <a:latin typeface="Arial Rounded MT Bold" panose="020F0704030504030204" pitchFamily="34" charset="0"/>
              </a:rPr>
              <a:t>Strong Design and Product Development capabilities.</a:t>
            </a:r>
          </a:p>
          <a:p>
            <a:r>
              <a:rPr lang="en-US" dirty="0">
                <a:solidFill>
                  <a:schemeClr val="tx1">
                    <a:lumMod val="65000"/>
                    <a:lumOff val="35000"/>
                  </a:schemeClr>
                </a:solidFill>
                <a:latin typeface="Arial Rounded MT Bold" panose="020F0704030504030204" pitchFamily="34" charset="0"/>
              </a:rPr>
              <a:t>Independent quality team for control quality.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6705600" cy="2849563"/>
          </a:xfrm>
        </p:spPr>
        <p:txBody>
          <a:bodyPr>
            <a:normAutofit/>
          </a:bodyPr>
          <a:lstStyle/>
          <a:p>
            <a:pPr algn="ctr"/>
            <a:endParaRPr lang="en-US" sz="4400" dirty="0">
              <a:solidFill>
                <a:schemeClr val="tx1">
                  <a:lumMod val="65000"/>
                  <a:lumOff val="35000"/>
                </a:schemeClr>
              </a:solidFill>
            </a:endParaRPr>
          </a:p>
          <a:p>
            <a:endParaRPr lang="en-US" sz="4400" dirty="0"/>
          </a:p>
          <a:p>
            <a:endParaRPr lang="en-US" sz="4400" dirty="0"/>
          </a:p>
          <a:p>
            <a:pPr>
              <a:buNone/>
            </a:pPr>
            <a:r>
              <a:rPr lang="en-US" sz="4400" dirty="0">
                <a:solidFill>
                  <a:srgbClr val="663300"/>
                </a:solidFill>
              </a:rPr>
              <a:t>				</a:t>
            </a:r>
            <a:r>
              <a:rPr lang="en-US" sz="4400" dirty="0">
                <a:solidFill>
                  <a:schemeClr val="tx1">
                    <a:lumMod val="65000"/>
                    <a:lumOff val="35000"/>
                  </a:schemeClr>
                </a:solidFill>
                <a:latin typeface="Arial Rounded MT Bold" panose="020F0704030504030204" pitchFamily="34" charset="0"/>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1401</TotalTime>
  <Words>264</Words>
  <Application>Microsoft Office PowerPoint</Application>
  <PresentationFormat>On-screen Show (4:3)</PresentationFormat>
  <Paragraphs>32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Calibri</vt:lpstr>
      <vt:lpstr>Calibri Light</vt:lpstr>
      <vt:lpstr>Wingdings 2</vt:lpstr>
      <vt:lpstr>Office Theme</vt:lpstr>
      <vt:lpstr>PowerPoint Presentation</vt:lpstr>
      <vt:lpstr>INTRODUCTION</vt:lpstr>
      <vt:lpstr>PowerPoint Presentation</vt:lpstr>
      <vt:lpstr>PowerPoint Presentation</vt:lpstr>
      <vt:lpstr>COMPANY’S GOAL</vt:lpstr>
      <vt:lpstr>ENVIRONMENT &amp; SUSTAINABILITY</vt:lpstr>
      <vt:lpstr>OUR VISION</vt:lpstr>
      <vt:lpstr>WHY Homme Textile….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HOMME TEXTILE</dc:title>
  <dc:creator>HT</dc:creator>
  <cp:lastModifiedBy>HP4</cp:lastModifiedBy>
  <cp:revision>174</cp:revision>
  <dcterms:created xsi:type="dcterms:W3CDTF">2006-08-16T00:00:00Z</dcterms:created>
  <dcterms:modified xsi:type="dcterms:W3CDTF">2024-09-06T04:05:18Z</dcterms:modified>
</cp:coreProperties>
</file>