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8" r:id="rId3"/>
    <p:sldId id="267" r:id="rId4"/>
    <p:sldId id="266" r:id="rId5"/>
  </p:sldIdLst>
  <p:sldSz cx="10807700" cy="7956550"/>
  <p:notesSz cx="10807700" cy="7956550"/>
  <p:defaultTextStyle>
    <a:defPPr>
      <a:defRPr kern="0"/>
    </a:def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p:scale>
          <a:sx n="66" d="100"/>
          <a:sy n="66" d="100"/>
        </p:scale>
        <p:origin x="-932" y="-48"/>
      </p:cViewPr>
      <p:guideLst>
        <p:guide orient="horz" pos="2879"/>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11054" y="2466531"/>
            <a:ext cx="9191943" cy="461665"/>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22108" y="4455669"/>
            <a:ext cx="7569835" cy="36933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0" i="0">
                <a:solidFill>
                  <a:srgbClr val="585858"/>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400" b="0" i="0">
                <a:solidFill>
                  <a:srgbClr val="001F5F"/>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0" i="0">
                <a:solidFill>
                  <a:srgbClr val="585858"/>
                </a:solidFill>
                <a:latin typeface="Arial"/>
                <a:cs typeface="Arial"/>
              </a:defRPr>
            </a:lvl1pPr>
          </a:lstStyle>
          <a:p>
            <a:endParaRPr/>
          </a:p>
        </p:txBody>
      </p:sp>
      <p:sp>
        <p:nvSpPr>
          <p:cNvPr id="3" name="Holder 3"/>
          <p:cNvSpPr>
            <a:spLocks noGrp="1"/>
          </p:cNvSpPr>
          <p:nvPr>
            <p:ph sz="half" idx="2"/>
          </p:nvPr>
        </p:nvSpPr>
        <p:spPr>
          <a:xfrm>
            <a:off x="540702" y="1830006"/>
            <a:ext cx="4704112" cy="369332"/>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69235" y="1830006"/>
            <a:ext cx="4704112" cy="369332"/>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0" i="0">
                <a:solidFill>
                  <a:srgbClr val="585858"/>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1428" y="0"/>
            <a:ext cx="10789920" cy="7950200"/>
          </a:xfrm>
          <a:custGeom>
            <a:avLst/>
            <a:gdLst/>
            <a:ahLst/>
            <a:cxnLst/>
            <a:rect l="l" t="t" r="r" b="b"/>
            <a:pathLst>
              <a:path w="10789920" h="7950200">
                <a:moveTo>
                  <a:pt x="0" y="7950199"/>
                </a:moveTo>
                <a:lnTo>
                  <a:pt x="0" y="0"/>
                </a:lnTo>
                <a:lnTo>
                  <a:pt x="10789921" y="0"/>
                </a:lnTo>
                <a:lnTo>
                  <a:pt x="10789921" y="7950198"/>
                </a:lnTo>
              </a:path>
            </a:pathLst>
          </a:custGeom>
          <a:ln w="6348">
            <a:solidFill>
              <a:srgbClr val="221F1F"/>
            </a:solidFill>
          </a:ln>
        </p:spPr>
        <p:txBody>
          <a:bodyPr wrap="square" lIns="0" tIns="0" rIns="0" bIns="0" rtlCol="0"/>
          <a:lstStyle/>
          <a:p>
            <a:endParaRPr/>
          </a:p>
        </p:txBody>
      </p:sp>
      <p:sp>
        <p:nvSpPr>
          <p:cNvPr id="2" name="Holder 2"/>
          <p:cNvSpPr>
            <a:spLocks noGrp="1"/>
          </p:cNvSpPr>
          <p:nvPr>
            <p:ph type="title"/>
          </p:nvPr>
        </p:nvSpPr>
        <p:spPr>
          <a:xfrm>
            <a:off x="145922" y="115190"/>
            <a:ext cx="10522204" cy="461665"/>
          </a:xfrm>
          <a:prstGeom prst="rect">
            <a:avLst/>
          </a:prstGeom>
        </p:spPr>
        <p:txBody>
          <a:bodyPr wrap="square" lIns="0" tIns="0" rIns="0" bIns="0">
            <a:spAutoFit/>
          </a:bodyPr>
          <a:lstStyle>
            <a:lvl1pPr>
              <a:defRPr sz="3000" b="0" i="0">
                <a:solidFill>
                  <a:srgbClr val="585858"/>
                </a:solidFill>
                <a:latin typeface="Arial"/>
                <a:cs typeface="Arial"/>
              </a:defRPr>
            </a:lvl1pPr>
          </a:lstStyle>
          <a:p>
            <a:endParaRPr/>
          </a:p>
        </p:txBody>
      </p:sp>
      <p:sp>
        <p:nvSpPr>
          <p:cNvPr id="3" name="Holder 3"/>
          <p:cNvSpPr>
            <a:spLocks noGrp="1"/>
          </p:cNvSpPr>
          <p:nvPr>
            <p:ph type="body" idx="1"/>
          </p:nvPr>
        </p:nvSpPr>
        <p:spPr>
          <a:xfrm>
            <a:off x="202058" y="3817366"/>
            <a:ext cx="10409935" cy="369332"/>
          </a:xfrm>
          <a:prstGeom prst="rect">
            <a:avLst/>
          </a:prstGeom>
        </p:spPr>
        <p:txBody>
          <a:bodyPr wrap="square" lIns="0" tIns="0" rIns="0" bIns="0">
            <a:spAutoFit/>
          </a:bodyPr>
          <a:lstStyle>
            <a:lvl1pPr>
              <a:defRPr sz="2400" b="0" i="0">
                <a:solidFill>
                  <a:srgbClr val="001F5F"/>
                </a:solidFill>
                <a:latin typeface="Arial"/>
                <a:cs typeface="Arial"/>
              </a:defRPr>
            </a:lvl1pPr>
          </a:lstStyle>
          <a:p>
            <a:endParaRPr/>
          </a:p>
        </p:txBody>
      </p:sp>
      <p:sp>
        <p:nvSpPr>
          <p:cNvPr id="4" name="Holder 4"/>
          <p:cNvSpPr>
            <a:spLocks noGrp="1"/>
          </p:cNvSpPr>
          <p:nvPr>
            <p:ph type="ftr" sz="quarter" idx="5"/>
          </p:nvPr>
        </p:nvSpPr>
        <p:spPr>
          <a:xfrm>
            <a:off x="3676777" y="7399592"/>
            <a:ext cx="3460496"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40704" y="7399592"/>
            <a:ext cx="2487231"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6/3/2024</a:t>
            </a:fld>
            <a:endParaRPr lang="en-US"/>
          </a:p>
        </p:txBody>
      </p:sp>
      <p:sp>
        <p:nvSpPr>
          <p:cNvPr id="6" name="Holder 6"/>
          <p:cNvSpPr>
            <a:spLocks noGrp="1"/>
          </p:cNvSpPr>
          <p:nvPr>
            <p:ph type="sldNum" sz="quarter" idx="7"/>
          </p:nvPr>
        </p:nvSpPr>
        <p:spPr>
          <a:xfrm>
            <a:off x="7786118" y="7399592"/>
            <a:ext cx="2487231"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hyperlink" Target="mailto:info@loveishome.co.in" TargetMode="External"/><Relationship Id="rId7" Type="http://schemas.openxmlformats.org/officeDocument/2006/relationships/image" Target="../media/image10.jpg"/><Relationship Id="rId2" Type="http://schemas.openxmlformats.org/officeDocument/2006/relationships/hyperlink" Target="mailto:amit@loveishome.co.in" TargetMode="External"/><Relationship Id="rId1" Type="http://schemas.openxmlformats.org/officeDocument/2006/relationships/slideLayout" Target="../slideLayouts/slideLayout5.xml"/><Relationship Id="rId6" Type="http://schemas.openxmlformats.org/officeDocument/2006/relationships/image" Target="../media/image9.jpg"/><Relationship Id="rId5" Type="http://schemas.openxmlformats.org/officeDocument/2006/relationships/image" Target="../media/image4.png"/><Relationship Id="rId4" Type="http://schemas.openxmlformats.org/officeDocument/2006/relationships/hyperlink" Target="http://www.hafizia.com/"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6" name="Picture 2" descr="E:\L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8" y="1589"/>
            <a:ext cx="10810876" cy="795337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374650" y="539115"/>
            <a:ext cx="1770633" cy="382156"/>
          </a:xfrm>
          <a:prstGeom prst="rect">
            <a:avLst/>
          </a:prstGeom>
        </p:spPr>
        <p:txBody>
          <a:bodyPr vert="horz" wrap="square" lIns="0" tIns="12700" rIns="0" bIns="0" rtlCol="0">
            <a:spAutoFit/>
          </a:bodyPr>
          <a:lstStyle/>
          <a:p>
            <a:pPr marL="12700">
              <a:lnSpc>
                <a:spcPct val="100000"/>
              </a:lnSpc>
              <a:spcBef>
                <a:spcPts val="100"/>
              </a:spcBef>
            </a:pPr>
            <a:r>
              <a:rPr lang="en-US" sz="2400" spc="-165" dirty="0">
                <a:solidFill>
                  <a:srgbClr val="001F5F"/>
                </a:solidFill>
              </a:rPr>
              <a:t>AB</a:t>
            </a:r>
            <a:r>
              <a:rPr lang="en-US" sz="2400" spc="-155" dirty="0">
                <a:solidFill>
                  <a:srgbClr val="001F5F"/>
                </a:solidFill>
              </a:rPr>
              <a:t>O</a:t>
            </a:r>
            <a:r>
              <a:rPr lang="en-US" sz="2400" spc="-170" dirty="0">
                <a:solidFill>
                  <a:srgbClr val="001F5F"/>
                </a:solidFill>
              </a:rPr>
              <a:t>U</a:t>
            </a:r>
            <a:r>
              <a:rPr lang="en-US" sz="2400" dirty="0">
                <a:solidFill>
                  <a:srgbClr val="001F5F"/>
                </a:solidFill>
              </a:rPr>
              <a:t>T</a:t>
            </a:r>
            <a:r>
              <a:rPr lang="en-US" sz="2400" spc="-200" dirty="0">
                <a:solidFill>
                  <a:srgbClr val="001F5F"/>
                </a:solidFill>
              </a:rPr>
              <a:t> </a:t>
            </a:r>
            <a:r>
              <a:rPr lang="en-US" sz="2400" spc="-190" dirty="0">
                <a:solidFill>
                  <a:srgbClr val="001F5F"/>
                </a:solidFill>
              </a:rPr>
              <a:t>US</a:t>
            </a:r>
            <a:endParaRPr sz="2400" dirty="0"/>
          </a:p>
        </p:txBody>
      </p:sp>
      <p:sp>
        <p:nvSpPr>
          <p:cNvPr id="4" name="object 4"/>
          <p:cNvSpPr txBox="1"/>
          <p:nvPr/>
        </p:nvSpPr>
        <p:spPr>
          <a:xfrm>
            <a:off x="374651" y="1006474"/>
            <a:ext cx="5867400" cy="3119444"/>
          </a:xfrm>
          <a:prstGeom prst="rect">
            <a:avLst/>
          </a:prstGeom>
        </p:spPr>
        <p:txBody>
          <a:bodyPr vert="horz" wrap="square" lIns="0" tIns="13335" rIns="0" bIns="0" rtlCol="0">
            <a:spAutoFit/>
          </a:bodyPr>
          <a:lstStyle/>
          <a:p>
            <a:pPr marL="12700" marR="5080" algn="just">
              <a:lnSpc>
                <a:spcPct val="99600"/>
              </a:lnSpc>
              <a:spcBef>
                <a:spcPts val="105"/>
              </a:spcBef>
            </a:pPr>
            <a:r>
              <a:rPr lang="en-US" sz="1400" spc="-15" dirty="0" smtClean="0">
                <a:solidFill>
                  <a:srgbClr val="221F1F"/>
                </a:solidFill>
                <a:latin typeface="+mj-lt"/>
                <a:cs typeface="Arial"/>
              </a:rPr>
              <a:t>The exclusive tradition of quality and refined work is the world of LOVE IS HOME.</a:t>
            </a:r>
          </a:p>
          <a:p>
            <a:pPr marL="12700" marR="5080" algn="just">
              <a:lnSpc>
                <a:spcPct val="99600"/>
              </a:lnSpc>
              <a:spcBef>
                <a:spcPts val="105"/>
              </a:spcBef>
            </a:pPr>
            <a:endParaRPr lang="en-US" sz="1400" spc="-15" dirty="0" smtClean="0">
              <a:solidFill>
                <a:srgbClr val="221F1F"/>
              </a:solidFill>
              <a:latin typeface="+mj-lt"/>
              <a:cs typeface="Arial"/>
            </a:endParaRPr>
          </a:p>
          <a:p>
            <a:pPr marL="12700" marR="5080" algn="just">
              <a:lnSpc>
                <a:spcPct val="99600"/>
              </a:lnSpc>
              <a:spcBef>
                <a:spcPts val="105"/>
              </a:spcBef>
            </a:pPr>
            <a:r>
              <a:rPr lang="en-US" sz="1400" spc="-15" dirty="0" smtClean="0">
                <a:solidFill>
                  <a:srgbClr val="221F1F"/>
                </a:solidFill>
                <a:latin typeface="+mj-lt"/>
                <a:cs typeface="Arial"/>
              </a:rPr>
              <a:t>We are a distinguished manufacturer and exporter of outstanding range of home  furnishing &amp; lifestyle products with a strengthened hold on Carpets, Rugs,  Bathmats, Cushions, Poufs, Throws, Towels, Decorative Items, Stools, Pet  Beds &amp; many more home essential goods. Set up in 2006 with its manufacturing base in ‘City of Weavers” </a:t>
            </a:r>
            <a:r>
              <a:rPr lang="en-US" sz="1400" spc="-15" dirty="0" err="1" smtClean="0">
                <a:solidFill>
                  <a:srgbClr val="221F1F"/>
                </a:solidFill>
                <a:latin typeface="+mj-lt"/>
                <a:cs typeface="Arial"/>
              </a:rPr>
              <a:t>Panipat</a:t>
            </a:r>
            <a:r>
              <a:rPr lang="en-US" sz="1400" spc="-15" dirty="0" smtClean="0">
                <a:solidFill>
                  <a:srgbClr val="221F1F"/>
                </a:solidFill>
                <a:latin typeface="+mj-lt"/>
                <a:cs typeface="Arial"/>
              </a:rPr>
              <a:t>  (Haryana), we have exclusive products catering to a discerning export market. Superior quality and innovative designs is our benchmark we follow for customer  contentment.</a:t>
            </a:r>
          </a:p>
          <a:p>
            <a:pPr marL="12700" marR="5080" algn="just">
              <a:lnSpc>
                <a:spcPct val="99600"/>
              </a:lnSpc>
              <a:spcBef>
                <a:spcPts val="105"/>
              </a:spcBef>
            </a:pPr>
            <a:endParaRPr lang="en-US" sz="1400" spc="-15" dirty="0" smtClean="0">
              <a:solidFill>
                <a:srgbClr val="221F1F"/>
              </a:solidFill>
              <a:latin typeface="+mj-lt"/>
              <a:cs typeface="Arial"/>
            </a:endParaRPr>
          </a:p>
          <a:p>
            <a:pPr marL="12700" marR="5080" algn="just">
              <a:lnSpc>
                <a:spcPct val="99600"/>
              </a:lnSpc>
              <a:spcBef>
                <a:spcPts val="105"/>
              </a:spcBef>
            </a:pPr>
            <a:r>
              <a:rPr lang="en-US" sz="1400" spc="-15" dirty="0" smtClean="0">
                <a:solidFill>
                  <a:srgbClr val="221F1F"/>
                </a:solidFill>
                <a:latin typeface="+mj-lt"/>
                <a:cs typeface="Arial"/>
              </a:rPr>
              <a:t>VISION: Our vision is to provide our customers the most creative, most effective</a:t>
            </a:r>
          </a:p>
          <a:p>
            <a:pPr marL="12700" marR="5080" algn="just">
              <a:lnSpc>
                <a:spcPct val="99600"/>
              </a:lnSpc>
              <a:spcBef>
                <a:spcPts val="105"/>
              </a:spcBef>
            </a:pPr>
            <a:r>
              <a:rPr lang="en-US" sz="1400" spc="-15" dirty="0" smtClean="0">
                <a:solidFill>
                  <a:srgbClr val="221F1F"/>
                </a:solidFill>
                <a:latin typeface="+mj-lt"/>
                <a:cs typeface="Arial"/>
              </a:rPr>
              <a:t>&amp; highest valued products.</a:t>
            </a:r>
          </a:p>
          <a:p>
            <a:pPr marL="12700" marR="5080" algn="just">
              <a:lnSpc>
                <a:spcPct val="99600"/>
              </a:lnSpc>
              <a:spcBef>
                <a:spcPts val="105"/>
              </a:spcBef>
            </a:pPr>
            <a:endParaRPr lang="en-US" sz="1400" spc="-15" dirty="0" smtClean="0">
              <a:solidFill>
                <a:srgbClr val="221F1F"/>
              </a:solidFill>
              <a:latin typeface="+mj-lt"/>
              <a:cs typeface="Arial"/>
            </a:endParaRPr>
          </a:p>
          <a:p>
            <a:pPr marL="12700" marR="5080" algn="just">
              <a:lnSpc>
                <a:spcPct val="99600"/>
              </a:lnSpc>
              <a:spcBef>
                <a:spcPts val="105"/>
              </a:spcBef>
            </a:pPr>
            <a:r>
              <a:rPr lang="en-US" sz="1400" spc="-15" dirty="0" smtClean="0">
                <a:solidFill>
                  <a:srgbClr val="221F1F"/>
                </a:solidFill>
                <a:latin typeface="+mj-lt"/>
                <a:cs typeface="Arial"/>
              </a:rPr>
              <a:t>MISSION: To combine constant innovation using craftsmanship &amp; technology </a:t>
            </a:r>
            <a:endParaRPr sz="1400" dirty="0">
              <a:latin typeface="+mj-lt"/>
              <a:cs typeface="Arial"/>
            </a:endParaRPr>
          </a:p>
        </p:txBody>
      </p:sp>
      <p:sp>
        <p:nvSpPr>
          <p:cNvPr id="10" name="object 10"/>
          <p:cNvSpPr/>
          <p:nvPr/>
        </p:nvSpPr>
        <p:spPr>
          <a:xfrm>
            <a:off x="91438" y="7634325"/>
            <a:ext cx="10629900" cy="228600"/>
          </a:xfrm>
          <a:custGeom>
            <a:avLst/>
            <a:gdLst/>
            <a:ahLst/>
            <a:cxnLst/>
            <a:rect l="l" t="t" r="r" b="b"/>
            <a:pathLst>
              <a:path w="10629900" h="228600">
                <a:moveTo>
                  <a:pt x="10629900" y="0"/>
                </a:moveTo>
                <a:lnTo>
                  <a:pt x="0" y="0"/>
                </a:lnTo>
                <a:lnTo>
                  <a:pt x="0" y="228600"/>
                </a:lnTo>
                <a:lnTo>
                  <a:pt x="10629900" y="228600"/>
                </a:lnTo>
                <a:lnTo>
                  <a:pt x="10629900" y="0"/>
                </a:lnTo>
                <a:close/>
              </a:path>
            </a:pathLst>
          </a:custGeom>
          <a:solidFill>
            <a:srgbClr val="001F5F"/>
          </a:solidFill>
        </p:spPr>
        <p:txBody>
          <a:bodyPr wrap="square" lIns="0" tIns="0" rIns="0" bIns="0" rtlCol="0"/>
          <a:lstStyle/>
          <a:p>
            <a:endParaRPr/>
          </a:p>
        </p:txBody>
      </p:sp>
      <p:pic>
        <p:nvPicPr>
          <p:cNvPr id="11" name="object 7"/>
          <p:cNvPicPr/>
          <p:nvPr/>
        </p:nvPicPr>
        <p:blipFill>
          <a:blip r:embed="rId2" cstate="print"/>
          <a:stretch>
            <a:fillRect/>
          </a:stretch>
        </p:blipFill>
        <p:spPr>
          <a:xfrm>
            <a:off x="6555105" y="1028595"/>
            <a:ext cx="3954145" cy="2636139"/>
          </a:xfrm>
          <a:prstGeom prst="rect">
            <a:avLst/>
          </a:prstGeom>
        </p:spPr>
      </p:pic>
      <p:pic>
        <p:nvPicPr>
          <p:cNvPr id="15" name="object 6"/>
          <p:cNvPicPr/>
          <p:nvPr/>
        </p:nvPicPr>
        <p:blipFill>
          <a:blip r:embed="rId3" cstate="print"/>
          <a:stretch>
            <a:fillRect/>
          </a:stretch>
        </p:blipFill>
        <p:spPr>
          <a:xfrm>
            <a:off x="374650" y="4359275"/>
            <a:ext cx="4066540" cy="2934335"/>
          </a:xfrm>
          <a:prstGeom prst="rect">
            <a:avLst/>
          </a:prstGeom>
        </p:spPr>
      </p:pic>
      <p:sp>
        <p:nvSpPr>
          <p:cNvPr id="17" name="object 3"/>
          <p:cNvSpPr txBox="1">
            <a:spLocks/>
          </p:cNvSpPr>
          <p:nvPr/>
        </p:nvSpPr>
        <p:spPr>
          <a:xfrm>
            <a:off x="4928616" y="4359275"/>
            <a:ext cx="2151634" cy="382156"/>
          </a:xfrm>
          <a:prstGeom prst="rect">
            <a:avLst/>
          </a:prstGeom>
        </p:spPr>
        <p:txBody>
          <a:bodyPr vert="horz" wrap="square" lIns="0" tIns="12700" rIns="0" bIns="0" rtlCol="0">
            <a:spAutoFit/>
          </a:bodyPr>
          <a:lstStyle>
            <a:lvl1pPr>
              <a:defRPr sz="3000" b="0" i="0">
                <a:solidFill>
                  <a:srgbClr val="585858"/>
                </a:solidFill>
                <a:latin typeface="Arial"/>
                <a:ea typeface="+mj-ea"/>
                <a:cs typeface="Arial"/>
              </a:defRPr>
            </a:lvl1pPr>
          </a:lstStyle>
          <a:p>
            <a:pPr marL="12700">
              <a:spcBef>
                <a:spcPts val="100"/>
              </a:spcBef>
            </a:pPr>
            <a:r>
              <a:rPr lang="en-US" sz="2400" spc="-165" dirty="0">
                <a:solidFill>
                  <a:srgbClr val="001F5F"/>
                </a:solidFill>
              </a:rPr>
              <a:t>OUR LEGACY</a:t>
            </a:r>
          </a:p>
        </p:txBody>
      </p:sp>
      <p:sp>
        <p:nvSpPr>
          <p:cNvPr id="18" name="object 4"/>
          <p:cNvSpPr txBox="1"/>
          <p:nvPr/>
        </p:nvSpPr>
        <p:spPr>
          <a:xfrm>
            <a:off x="4928616" y="4816475"/>
            <a:ext cx="5580634" cy="2193549"/>
          </a:xfrm>
          <a:prstGeom prst="rect">
            <a:avLst/>
          </a:prstGeom>
        </p:spPr>
        <p:txBody>
          <a:bodyPr vert="horz" wrap="square" lIns="0" tIns="13335" rIns="0" bIns="0" rtlCol="0">
            <a:spAutoFit/>
          </a:bodyPr>
          <a:lstStyle/>
          <a:p>
            <a:pPr marL="12700" marR="5080" algn="just">
              <a:lnSpc>
                <a:spcPct val="99600"/>
              </a:lnSpc>
              <a:spcBef>
                <a:spcPts val="105"/>
              </a:spcBef>
            </a:pPr>
            <a:r>
              <a:rPr lang="en-US" sz="1400" spc="-15" dirty="0" smtClean="0">
                <a:solidFill>
                  <a:srgbClr val="221F1F"/>
                </a:solidFill>
                <a:latin typeface="+mj-lt"/>
                <a:cs typeface="Arial"/>
              </a:rPr>
              <a:t>LOVE IS HOME came into existence in 2007 in </a:t>
            </a:r>
            <a:r>
              <a:rPr lang="en-US" sz="1400" spc="-15" dirty="0" err="1" smtClean="0">
                <a:solidFill>
                  <a:srgbClr val="221F1F"/>
                </a:solidFill>
                <a:latin typeface="+mj-lt"/>
                <a:cs typeface="Arial"/>
              </a:rPr>
              <a:t>Panipat</a:t>
            </a:r>
            <a:r>
              <a:rPr lang="en-US" sz="1400" spc="-15" dirty="0" smtClean="0">
                <a:solidFill>
                  <a:srgbClr val="221F1F"/>
                </a:solidFill>
                <a:latin typeface="+mj-lt"/>
                <a:cs typeface="Arial"/>
              </a:rPr>
              <a:t> (Haryana) as a manufacturing  and trading unit of floor covering on a tiny scale and then started supplying to domestic exporters. Now LOVE IS HOME has elevated to a bigger level with its exports to many countries across the globe.</a:t>
            </a:r>
          </a:p>
          <a:p>
            <a:pPr marL="12700" marR="5080" algn="just">
              <a:lnSpc>
                <a:spcPct val="99600"/>
              </a:lnSpc>
              <a:spcBef>
                <a:spcPts val="105"/>
              </a:spcBef>
            </a:pPr>
            <a:endParaRPr lang="en-US" sz="1400" spc="-15" dirty="0" smtClean="0">
              <a:solidFill>
                <a:srgbClr val="221F1F"/>
              </a:solidFill>
              <a:latin typeface="+mj-lt"/>
              <a:cs typeface="Arial"/>
            </a:endParaRPr>
          </a:p>
          <a:p>
            <a:pPr marL="12700" marR="5080" algn="just">
              <a:lnSpc>
                <a:spcPct val="99600"/>
              </a:lnSpc>
              <a:spcBef>
                <a:spcPts val="105"/>
              </a:spcBef>
            </a:pPr>
            <a:r>
              <a:rPr lang="en-US" sz="1400" spc="-15" dirty="0" smtClean="0">
                <a:solidFill>
                  <a:srgbClr val="221F1F"/>
                </a:solidFill>
                <a:latin typeface="+mj-lt"/>
                <a:cs typeface="Arial"/>
              </a:rPr>
              <a:t>Our journey is based on our belief in prerequisite principles of trust, credibility, superior quality, product innovation, respect for each other and the environment, community service, timely delivery, constant &amp; consistent learning. We are focused skilled and the dedicated towards pairing the traditional values of remarkable craftsmanship &amp;  technology.</a:t>
            </a:r>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602405" y="7383959"/>
            <a:ext cx="2205295" cy="5725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374650" y="539115"/>
            <a:ext cx="1397000" cy="382156"/>
          </a:xfrm>
          <a:prstGeom prst="rect">
            <a:avLst/>
          </a:prstGeom>
        </p:spPr>
        <p:txBody>
          <a:bodyPr vert="horz" wrap="square" lIns="0" tIns="12700" rIns="0" bIns="0" rtlCol="0">
            <a:spAutoFit/>
          </a:bodyPr>
          <a:lstStyle/>
          <a:p>
            <a:pPr marL="12700">
              <a:lnSpc>
                <a:spcPct val="100000"/>
              </a:lnSpc>
              <a:spcBef>
                <a:spcPts val="100"/>
              </a:spcBef>
            </a:pPr>
            <a:r>
              <a:rPr sz="2400" spc="-195" dirty="0">
                <a:solidFill>
                  <a:srgbClr val="001F5F"/>
                </a:solidFill>
              </a:rPr>
              <a:t>T</a:t>
            </a:r>
            <a:r>
              <a:rPr sz="2400" spc="-204" dirty="0">
                <a:solidFill>
                  <a:srgbClr val="001F5F"/>
                </a:solidFill>
              </a:rPr>
              <a:t>H</a:t>
            </a:r>
            <a:r>
              <a:rPr sz="2400" dirty="0">
                <a:solidFill>
                  <a:srgbClr val="001F5F"/>
                </a:solidFill>
              </a:rPr>
              <a:t>E</a:t>
            </a:r>
            <a:r>
              <a:rPr sz="2400" spc="-290" dirty="0">
                <a:solidFill>
                  <a:srgbClr val="001F5F"/>
                </a:solidFill>
              </a:rPr>
              <a:t> </a:t>
            </a:r>
            <a:r>
              <a:rPr sz="2400" spc="-220" dirty="0">
                <a:solidFill>
                  <a:srgbClr val="001F5F"/>
                </a:solidFill>
              </a:rPr>
              <a:t>T</a:t>
            </a:r>
            <a:r>
              <a:rPr sz="2400" spc="-225" dirty="0">
                <a:solidFill>
                  <a:srgbClr val="001F5F"/>
                </a:solidFill>
              </a:rPr>
              <a:t>EA</a:t>
            </a:r>
            <a:r>
              <a:rPr sz="2400" dirty="0">
                <a:solidFill>
                  <a:srgbClr val="001F5F"/>
                </a:solidFill>
              </a:rPr>
              <a:t>M</a:t>
            </a:r>
            <a:endParaRPr sz="2400" dirty="0"/>
          </a:p>
        </p:txBody>
      </p:sp>
      <p:sp>
        <p:nvSpPr>
          <p:cNvPr id="4" name="object 4"/>
          <p:cNvSpPr txBox="1"/>
          <p:nvPr/>
        </p:nvSpPr>
        <p:spPr>
          <a:xfrm>
            <a:off x="374650" y="1007603"/>
            <a:ext cx="4330445" cy="3080972"/>
          </a:xfrm>
          <a:prstGeom prst="rect">
            <a:avLst/>
          </a:prstGeom>
        </p:spPr>
        <p:txBody>
          <a:bodyPr vert="horz" wrap="square" lIns="0" tIns="13335" rIns="0" bIns="0" rtlCol="0">
            <a:spAutoFit/>
          </a:bodyPr>
          <a:lstStyle/>
          <a:p>
            <a:pPr marL="12700" marR="5080" algn="just">
              <a:lnSpc>
                <a:spcPct val="99600"/>
              </a:lnSpc>
              <a:spcBef>
                <a:spcPts val="105"/>
              </a:spcBef>
            </a:pPr>
            <a:r>
              <a:rPr lang="en-US" sz="1400" spc="-15" dirty="0" smtClean="0">
                <a:solidFill>
                  <a:srgbClr val="221F1F"/>
                </a:solidFill>
                <a:latin typeface="+mj-lt"/>
                <a:cs typeface="Arial"/>
              </a:rPr>
              <a:t>LOVE IS HOME </a:t>
            </a:r>
            <a:r>
              <a:rPr sz="1400" spc="-15" dirty="0" smtClean="0">
                <a:solidFill>
                  <a:srgbClr val="221F1F"/>
                </a:solidFill>
                <a:latin typeface="+mj-lt"/>
                <a:cs typeface="Arial"/>
              </a:rPr>
              <a:t>is</a:t>
            </a:r>
            <a:r>
              <a:rPr sz="1400" spc="-10" dirty="0" smtClean="0">
                <a:solidFill>
                  <a:srgbClr val="221F1F"/>
                </a:solidFill>
                <a:latin typeface="+mj-lt"/>
                <a:cs typeface="Arial"/>
              </a:rPr>
              <a:t> </a:t>
            </a:r>
            <a:r>
              <a:rPr sz="1400" dirty="0">
                <a:solidFill>
                  <a:srgbClr val="221F1F"/>
                </a:solidFill>
                <a:latin typeface="+mj-lt"/>
                <a:cs typeface="Arial"/>
              </a:rPr>
              <a:t>a</a:t>
            </a:r>
            <a:r>
              <a:rPr sz="1400" spc="5" dirty="0">
                <a:solidFill>
                  <a:srgbClr val="221F1F"/>
                </a:solidFill>
                <a:latin typeface="+mj-lt"/>
                <a:cs typeface="Arial"/>
              </a:rPr>
              <a:t> </a:t>
            </a:r>
            <a:r>
              <a:rPr sz="1400" spc="-20" dirty="0">
                <a:solidFill>
                  <a:srgbClr val="221F1F"/>
                </a:solidFill>
                <a:latin typeface="+mj-lt"/>
                <a:cs typeface="Arial"/>
              </a:rPr>
              <a:t>team</a:t>
            </a:r>
            <a:r>
              <a:rPr sz="1400" spc="-15" dirty="0">
                <a:solidFill>
                  <a:srgbClr val="221F1F"/>
                </a:solidFill>
                <a:latin typeface="+mj-lt"/>
                <a:cs typeface="Arial"/>
              </a:rPr>
              <a:t> </a:t>
            </a:r>
            <a:r>
              <a:rPr sz="1400" spc="-10" dirty="0">
                <a:solidFill>
                  <a:srgbClr val="221F1F"/>
                </a:solidFill>
                <a:latin typeface="+mj-lt"/>
                <a:cs typeface="Arial"/>
              </a:rPr>
              <a:t>of</a:t>
            </a:r>
            <a:r>
              <a:rPr sz="1400" spc="-5" dirty="0">
                <a:solidFill>
                  <a:srgbClr val="221F1F"/>
                </a:solidFill>
                <a:latin typeface="+mj-lt"/>
                <a:cs typeface="Arial"/>
              </a:rPr>
              <a:t> </a:t>
            </a:r>
            <a:r>
              <a:rPr sz="1400" spc="-20" dirty="0">
                <a:solidFill>
                  <a:srgbClr val="221F1F"/>
                </a:solidFill>
                <a:latin typeface="+mj-lt"/>
                <a:cs typeface="Arial"/>
              </a:rPr>
              <a:t>experienced</a:t>
            </a:r>
            <a:r>
              <a:rPr sz="1400" spc="-15" dirty="0">
                <a:solidFill>
                  <a:srgbClr val="221F1F"/>
                </a:solidFill>
                <a:latin typeface="+mj-lt"/>
                <a:cs typeface="Arial"/>
              </a:rPr>
              <a:t> </a:t>
            </a:r>
            <a:r>
              <a:rPr sz="1400" spc="-20" dirty="0">
                <a:solidFill>
                  <a:srgbClr val="221F1F"/>
                </a:solidFill>
                <a:latin typeface="+mj-lt"/>
                <a:cs typeface="Arial"/>
              </a:rPr>
              <a:t>professionals. </a:t>
            </a:r>
            <a:r>
              <a:rPr sz="1400" spc="-15" dirty="0">
                <a:solidFill>
                  <a:srgbClr val="221F1F"/>
                </a:solidFill>
                <a:latin typeface="+mj-lt"/>
                <a:cs typeface="Arial"/>
              </a:rPr>
              <a:t> </a:t>
            </a:r>
            <a:r>
              <a:rPr sz="1400" spc="-20" dirty="0">
                <a:solidFill>
                  <a:srgbClr val="221F1F"/>
                </a:solidFill>
                <a:latin typeface="+mj-lt"/>
                <a:cs typeface="Arial"/>
              </a:rPr>
              <a:t>Incorporated </a:t>
            </a:r>
            <a:r>
              <a:rPr sz="1400" spc="-15" dirty="0">
                <a:solidFill>
                  <a:srgbClr val="221F1F"/>
                </a:solidFill>
                <a:latin typeface="+mj-lt"/>
                <a:cs typeface="Arial"/>
              </a:rPr>
              <a:t>with </a:t>
            </a:r>
            <a:r>
              <a:rPr sz="1400" dirty="0">
                <a:solidFill>
                  <a:srgbClr val="221F1F"/>
                </a:solidFill>
                <a:latin typeface="+mj-lt"/>
                <a:cs typeface="Arial"/>
              </a:rPr>
              <a:t>a </a:t>
            </a:r>
            <a:r>
              <a:rPr sz="1400" spc="-20" dirty="0">
                <a:solidFill>
                  <a:srgbClr val="221F1F"/>
                </a:solidFill>
                <a:latin typeface="+mj-lt"/>
                <a:cs typeface="Arial"/>
              </a:rPr>
              <a:t>mission </a:t>
            </a:r>
            <a:r>
              <a:rPr sz="1400" spc="-15" dirty="0">
                <a:solidFill>
                  <a:srgbClr val="221F1F"/>
                </a:solidFill>
                <a:latin typeface="+mj-lt"/>
                <a:cs typeface="Arial"/>
              </a:rPr>
              <a:t>to </a:t>
            </a:r>
            <a:r>
              <a:rPr sz="1400" spc="-10" dirty="0">
                <a:solidFill>
                  <a:srgbClr val="221F1F"/>
                </a:solidFill>
                <a:latin typeface="+mj-lt"/>
                <a:cs typeface="Arial"/>
              </a:rPr>
              <a:t>be </a:t>
            </a:r>
            <a:r>
              <a:rPr sz="1400" spc="-15" dirty="0">
                <a:solidFill>
                  <a:srgbClr val="221F1F"/>
                </a:solidFill>
                <a:latin typeface="+mj-lt"/>
                <a:cs typeface="Arial"/>
              </a:rPr>
              <a:t>the </a:t>
            </a:r>
            <a:r>
              <a:rPr sz="1400" spc="-20" dirty="0">
                <a:solidFill>
                  <a:srgbClr val="221F1F"/>
                </a:solidFill>
                <a:latin typeface="+mj-lt"/>
                <a:cs typeface="Arial"/>
              </a:rPr>
              <a:t>connoisseur manufacturer of </a:t>
            </a:r>
            <a:r>
              <a:rPr sz="1400" spc="-15" dirty="0">
                <a:solidFill>
                  <a:srgbClr val="221F1F"/>
                </a:solidFill>
                <a:latin typeface="+mj-lt"/>
                <a:cs typeface="Arial"/>
              </a:rPr>
              <a:t> home </a:t>
            </a:r>
            <a:r>
              <a:rPr sz="1400" spc="-20" dirty="0">
                <a:solidFill>
                  <a:srgbClr val="221F1F"/>
                </a:solidFill>
                <a:latin typeface="+mj-lt"/>
                <a:cs typeface="Arial"/>
              </a:rPr>
              <a:t>furnishing products, </a:t>
            </a:r>
            <a:r>
              <a:rPr sz="1400" spc="-15" dirty="0">
                <a:solidFill>
                  <a:srgbClr val="221F1F"/>
                </a:solidFill>
                <a:latin typeface="+mj-lt"/>
                <a:cs typeface="Arial"/>
              </a:rPr>
              <a:t>we have </a:t>
            </a:r>
            <a:r>
              <a:rPr sz="1400" spc="-20" dirty="0">
                <a:solidFill>
                  <a:srgbClr val="221F1F"/>
                </a:solidFill>
                <a:latin typeface="+mj-lt"/>
                <a:cs typeface="Arial"/>
              </a:rPr>
              <a:t>always </a:t>
            </a:r>
            <a:r>
              <a:rPr sz="1400" spc="-15" dirty="0">
                <a:solidFill>
                  <a:srgbClr val="221F1F"/>
                </a:solidFill>
                <a:latin typeface="+mj-lt"/>
                <a:cs typeface="Arial"/>
              </a:rPr>
              <a:t>been </a:t>
            </a:r>
            <a:r>
              <a:rPr sz="1400" spc="-20" dirty="0">
                <a:solidFill>
                  <a:srgbClr val="221F1F"/>
                </a:solidFill>
                <a:latin typeface="+mj-lt"/>
                <a:cs typeface="Arial"/>
              </a:rPr>
              <a:t>dedicated towards </a:t>
            </a:r>
            <a:r>
              <a:rPr sz="1400" spc="-15" dirty="0">
                <a:solidFill>
                  <a:srgbClr val="221F1F"/>
                </a:solidFill>
                <a:latin typeface="+mj-lt"/>
                <a:cs typeface="Arial"/>
              </a:rPr>
              <a:t> </a:t>
            </a:r>
            <a:r>
              <a:rPr sz="1400" spc="-10" dirty="0">
                <a:solidFill>
                  <a:srgbClr val="221F1F"/>
                </a:solidFill>
                <a:latin typeface="+mj-lt"/>
                <a:cs typeface="Arial"/>
              </a:rPr>
              <a:t>the</a:t>
            </a:r>
            <a:r>
              <a:rPr sz="1400" spc="-5" dirty="0">
                <a:solidFill>
                  <a:srgbClr val="221F1F"/>
                </a:solidFill>
                <a:latin typeface="+mj-lt"/>
                <a:cs typeface="Arial"/>
              </a:rPr>
              <a:t> </a:t>
            </a:r>
            <a:r>
              <a:rPr sz="1400" spc="-20" dirty="0">
                <a:solidFill>
                  <a:srgbClr val="221F1F"/>
                </a:solidFill>
                <a:latin typeface="+mj-lt"/>
                <a:cs typeface="Arial"/>
              </a:rPr>
              <a:t>same.</a:t>
            </a:r>
            <a:r>
              <a:rPr sz="1400" spc="-15" dirty="0">
                <a:solidFill>
                  <a:srgbClr val="221F1F"/>
                </a:solidFill>
                <a:latin typeface="+mj-lt"/>
                <a:cs typeface="Arial"/>
              </a:rPr>
              <a:t> </a:t>
            </a:r>
            <a:r>
              <a:rPr sz="1400" spc="-40" dirty="0">
                <a:solidFill>
                  <a:srgbClr val="221F1F"/>
                </a:solidFill>
                <a:latin typeface="+mj-lt"/>
                <a:cs typeface="Arial"/>
              </a:rPr>
              <a:t>Today</a:t>
            </a:r>
            <a:r>
              <a:rPr sz="1400" spc="-35" dirty="0">
                <a:solidFill>
                  <a:srgbClr val="221F1F"/>
                </a:solidFill>
                <a:latin typeface="+mj-lt"/>
                <a:cs typeface="Arial"/>
              </a:rPr>
              <a:t> </a:t>
            </a:r>
            <a:r>
              <a:rPr sz="1400" spc="-20" dirty="0">
                <a:solidFill>
                  <a:srgbClr val="221F1F"/>
                </a:solidFill>
                <a:latin typeface="+mj-lt"/>
                <a:cs typeface="Arial"/>
              </a:rPr>
              <a:t>this</a:t>
            </a:r>
            <a:r>
              <a:rPr sz="1400" spc="-15" dirty="0">
                <a:solidFill>
                  <a:srgbClr val="221F1F"/>
                </a:solidFill>
                <a:latin typeface="+mj-lt"/>
                <a:cs typeface="Arial"/>
              </a:rPr>
              <a:t> vision</a:t>
            </a:r>
            <a:r>
              <a:rPr sz="1400" spc="-10" dirty="0">
                <a:solidFill>
                  <a:srgbClr val="221F1F"/>
                </a:solidFill>
                <a:latin typeface="+mj-lt"/>
                <a:cs typeface="Arial"/>
              </a:rPr>
              <a:t> is</a:t>
            </a:r>
            <a:r>
              <a:rPr sz="1400" spc="-5" dirty="0">
                <a:solidFill>
                  <a:srgbClr val="221F1F"/>
                </a:solidFill>
                <a:latin typeface="+mj-lt"/>
                <a:cs typeface="Arial"/>
              </a:rPr>
              <a:t> </a:t>
            </a:r>
            <a:r>
              <a:rPr sz="1400" spc="-20" dirty="0">
                <a:solidFill>
                  <a:srgbClr val="221F1F"/>
                </a:solidFill>
                <a:latin typeface="+mj-lt"/>
                <a:cs typeface="Arial"/>
              </a:rPr>
              <a:t>well</a:t>
            </a:r>
            <a:r>
              <a:rPr sz="1400" spc="-15" dirty="0">
                <a:solidFill>
                  <a:srgbClr val="221F1F"/>
                </a:solidFill>
                <a:latin typeface="+mj-lt"/>
                <a:cs typeface="Arial"/>
              </a:rPr>
              <a:t> </a:t>
            </a:r>
            <a:r>
              <a:rPr sz="1400" spc="-10" dirty="0">
                <a:solidFill>
                  <a:srgbClr val="221F1F"/>
                </a:solidFill>
                <a:latin typeface="+mj-lt"/>
                <a:cs typeface="Arial"/>
              </a:rPr>
              <a:t>on</a:t>
            </a:r>
            <a:r>
              <a:rPr sz="1400" spc="-5" dirty="0">
                <a:solidFill>
                  <a:srgbClr val="221F1F"/>
                </a:solidFill>
                <a:latin typeface="+mj-lt"/>
                <a:cs typeface="Arial"/>
              </a:rPr>
              <a:t> </a:t>
            </a:r>
            <a:r>
              <a:rPr sz="1400" spc="-10" dirty="0">
                <a:solidFill>
                  <a:srgbClr val="221F1F"/>
                </a:solidFill>
                <a:latin typeface="+mj-lt"/>
                <a:cs typeface="Arial"/>
              </a:rPr>
              <a:t>its</a:t>
            </a:r>
            <a:r>
              <a:rPr sz="1400" spc="-5" dirty="0">
                <a:solidFill>
                  <a:srgbClr val="221F1F"/>
                </a:solidFill>
                <a:latin typeface="+mj-lt"/>
                <a:cs typeface="Arial"/>
              </a:rPr>
              <a:t> </a:t>
            </a:r>
            <a:r>
              <a:rPr sz="1400" spc="-15" dirty="0">
                <a:solidFill>
                  <a:srgbClr val="221F1F"/>
                </a:solidFill>
                <a:latin typeface="+mj-lt"/>
                <a:cs typeface="Arial"/>
              </a:rPr>
              <a:t>way</a:t>
            </a:r>
            <a:r>
              <a:rPr sz="1400" spc="-10" dirty="0">
                <a:solidFill>
                  <a:srgbClr val="221F1F"/>
                </a:solidFill>
                <a:latin typeface="+mj-lt"/>
                <a:cs typeface="Arial"/>
              </a:rPr>
              <a:t> of</a:t>
            </a:r>
            <a:r>
              <a:rPr sz="1400" spc="-5" dirty="0">
                <a:solidFill>
                  <a:srgbClr val="221F1F"/>
                </a:solidFill>
                <a:latin typeface="+mj-lt"/>
                <a:cs typeface="Arial"/>
              </a:rPr>
              <a:t> </a:t>
            </a:r>
            <a:r>
              <a:rPr sz="1400" spc="-15" dirty="0">
                <a:solidFill>
                  <a:srgbClr val="221F1F"/>
                </a:solidFill>
                <a:latin typeface="+mj-lt"/>
                <a:cs typeface="Arial"/>
              </a:rPr>
              <a:t>already</a:t>
            </a:r>
            <a:r>
              <a:rPr sz="1400" spc="-10" dirty="0">
                <a:solidFill>
                  <a:srgbClr val="221F1F"/>
                </a:solidFill>
                <a:latin typeface="+mj-lt"/>
                <a:cs typeface="Arial"/>
              </a:rPr>
              <a:t> </a:t>
            </a:r>
            <a:r>
              <a:rPr sz="1400" spc="-20" dirty="0">
                <a:solidFill>
                  <a:srgbClr val="221F1F"/>
                </a:solidFill>
                <a:latin typeface="+mj-lt"/>
                <a:cs typeface="Arial"/>
              </a:rPr>
              <a:t>being </a:t>
            </a:r>
            <a:r>
              <a:rPr sz="1400" spc="-15" dirty="0">
                <a:solidFill>
                  <a:srgbClr val="221F1F"/>
                </a:solidFill>
                <a:latin typeface="+mj-lt"/>
                <a:cs typeface="Arial"/>
              </a:rPr>
              <a:t> </a:t>
            </a:r>
            <a:r>
              <a:rPr sz="1400" spc="-20" dirty="0">
                <a:solidFill>
                  <a:srgbClr val="221F1F"/>
                </a:solidFill>
                <a:latin typeface="+mj-lt"/>
                <a:cs typeface="Arial"/>
              </a:rPr>
              <a:t>realized.</a:t>
            </a:r>
            <a:r>
              <a:rPr sz="1400" spc="-15" dirty="0">
                <a:solidFill>
                  <a:srgbClr val="221F1F"/>
                </a:solidFill>
                <a:latin typeface="+mj-lt"/>
                <a:cs typeface="Arial"/>
              </a:rPr>
              <a:t> </a:t>
            </a:r>
            <a:r>
              <a:rPr sz="1400" spc="-5" dirty="0">
                <a:solidFill>
                  <a:srgbClr val="221F1F"/>
                </a:solidFill>
                <a:latin typeface="+mj-lt"/>
                <a:cs typeface="Arial"/>
              </a:rPr>
              <a:t>We</a:t>
            </a:r>
            <a:r>
              <a:rPr sz="1400" dirty="0">
                <a:solidFill>
                  <a:srgbClr val="221F1F"/>
                </a:solidFill>
                <a:latin typeface="+mj-lt"/>
                <a:cs typeface="Arial"/>
              </a:rPr>
              <a:t> </a:t>
            </a:r>
            <a:r>
              <a:rPr sz="1400" spc="-15" dirty="0">
                <a:solidFill>
                  <a:srgbClr val="221F1F"/>
                </a:solidFill>
                <a:latin typeface="+mj-lt"/>
                <a:cs typeface="Arial"/>
              </a:rPr>
              <a:t>are</a:t>
            </a:r>
            <a:r>
              <a:rPr sz="1400" spc="-10" dirty="0">
                <a:solidFill>
                  <a:srgbClr val="221F1F"/>
                </a:solidFill>
                <a:latin typeface="+mj-lt"/>
                <a:cs typeface="Arial"/>
              </a:rPr>
              <a:t> </a:t>
            </a:r>
            <a:r>
              <a:rPr sz="1400" spc="-20" dirty="0">
                <a:solidFill>
                  <a:srgbClr val="221F1F"/>
                </a:solidFill>
                <a:latin typeface="+mj-lt"/>
                <a:cs typeface="Arial"/>
              </a:rPr>
              <a:t>one</a:t>
            </a:r>
            <a:r>
              <a:rPr sz="1400" spc="-15" dirty="0">
                <a:solidFill>
                  <a:srgbClr val="221F1F"/>
                </a:solidFill>
                <a:latin typeface="+mj-lt"/>
                <a:cs typeface="Arial"/>
              </a:rPr>
              <a:t> of</a:t>
            </a:r>
            <a:r>
              <a:rPr sz="1400" spc="-10" dirty="0">
                <a:solidFill>
                  <a:srgbClr val="221F1F"/>
                </a:solidFill>
                <a:latin typeface="+mj-lt"/>
                <a:cs typeface="Arial"/>
              </a:rPr>
              <a:t> </a:t>
            </a:r>
            <a:r>
              <a:rPr sz="1400" spc="-20" dirty="0">
                <a:solidFill>
                  <a:srgbClr val="221F1F"/>
                </a:solidFill>
                <a:latin typeface="+mj-lt"/>
                <a:cs typeface="Arial"/>
              </a:rPr>
              <a:t>the</a:t>
            </a:r>
            <a:r>
              <a:rPr sz="1400" spc="-15" dirty="0">
                <a:solidFill>
                  <a:srgbClr val="221F1F"/>
                </a:solidFill>
                <a:latin typeface="+mj-lt"/>
                <a:cs typeface="Arial"/>
              </a:rPr>
              <a:t> primer</a:t>
            </a:r>
            <a:r>
              <a:rPr sz="1400" spc="-10" dirty="0">
                <a:solidFill>
                  <a:srgbClr val="221F1F"/>
                </a:solidFill>
                <a:latin typeface="+mj-lt"/>
                <a:cs typeface="Arial"/>
              </a:rPr>
              <a:t> </a:t>
            </a:r>
            <a:r>
              <a:rPr sz="1400" spc="-20" dirty="0">
                <a:solidFill>
                  <a:srgbClr val="221F1F"/>
                </a:solidFill>
                <a:latin typeface="+mj-lt"/>
                <a:cs typeface="Arial"/>
              </a:rPr>
              <a:t>manufacturer</a:t>
            </a:r>
            <a:r>
              <a:rPr sz="1400" spc="-15" dirty="0">
                <a:solidFill>
                  <a:srgbClr val="221F1F"/>
                </a:solidFill>
                <a:latin typeface="+mj-lt"/>
                <a:cs typeface="Arial"/>
              </a:rPr>
              <a:t> </a:t>
            </a:r>
            <a:r>
              <a:rPr sz="1400" dirty="0">
                <a:solidFill>
                  <a:srgbClr val="221F1F"/>
                </a:solidFill>
                <a:latin typeface="+mj-lt"/>
                <a:cs typeface="Arial"/>
              </a:rPr>
              <a:t>&amp;</a:t>
            </a:r>
            <a:r>
              <a:rPr sz="1400" spc="330" dirty="0">
                <a:solidFill>
                  <a:srgbClr val="221F1F"/>
                </a:solidFill>
                <a:latin typeface="+mj-lt"/>
                <a:cs typeface="Arial"/>
              </a:rPr>
              <a:t> </a:t>
            </a:r>
            <a:r>
              <a:rPr sz="1400" spc="-20" dirty="0">
                <a:solidFill>
                  <a:srgbClr val="221F1F"/>
                </a:solidFill>
                <a:latin typeface="+mj-lt"/>
                <a:cs typeface="Arial"/>
              </a:rPr>
              <a:t>exporter</a:t>
            </a:r>
            <a:r>
              <a:rPr sz="1400" spc="295" dirty="0">
                <a:solidFill>
                  <a:srgbClr val="221F1F"/>
                </a:solidFill>
                <a:latin typeface="+mj-lt"/>
                <a:cs typeface="Arial"/>
              </a:rPr>
              <a:t> </a:t>
            </a:r>
            <a:r>
              <a:rPr sz="1400" spc="-25" dirty="0">
                <a:solidFill>
                  <a:srgbClr val="221F1F"/>
                </a:solidFill>
                <a:latin typeface="+mj-lt"/>
                <a:cs typeface="Arial"/>
              </a:rPr>
              <a:t>of </a:t>
            </a:r>
            <a:r>
              <a:rPr sz="1400" spc="-20" dirty="0">
                <a:solidFill>
                  <a:srgbClr val="221F1F"/>
                </a:solidFill>
                <a:latin typeface="+mj-lt"/>
                <a:cs typeface="Arial"/>
              </a:rPr>
              <a:t> </a:t>
            </a:r>
            <a:r>
              <a:rPr sz="1400" spc="-20" dirty="0">
                <a:solidFill>
                  <a:srgbClr val="221F1F"/>
                </a:solidFill>
                <a:latin typeface="+mj-lt"/>
                <a:cs typeface="Calibri"/>
              </a:rPr>
              <a:t>Carpets,</a:t>
            </a:r>
            <a:r>
              <a:rPr sz="1400" spc="-15" dirty="0">
                <a:solidFill>
                  <a:srgbClr val="221F1F"/>
                </a:solidFill>
                <a:latin typeface="+mj-lt"/>
                <a:cs typeface="Calibri"/>
              </a:rPr>
              <a:t> Rugs,</a:t>
            </a:r>
            <a:r>
              <a:rPr sz="1400" spc="-10" dirty="0">
                <a:solidFill>
                  <a:srgbClr val="221F1F"/>
                </a:solidFill>
                <a:latin typeface="+mj-lt"/>
                <a:cs typeface="Calibri"/>
              </a:rPr>
              <a:t> </a:t>
            </a:r>
            <a:r>
              <a:rPr sz="1400" spc="-20" dirty="0">
                <a:solidFill>
                  <a:srgbClr val="221F1F"/>
                </a:solidFill>
                <a:latin typeface="+mj-lt"/>
                <a:cs typeface="Calibri"/>
              </a:rPr>
              <a:t>Bathmats,</a:t>
            </a:r>
            <a:r>
              <a:rPr sz="1400" spc="-15" dirty="0">
                <a:solidFill>
                  <a:srgbClr val="221F1F"/>
                </a:solidFill>
                <a:latin typeface="+mj-lt"/>
                <a:cs typeface="Calibri"/>
              </a:rPr>
              <a:t> </a:t>
            </a:r>
            <a:r>
              <a:rPr sz="1400" spc="-20" dirty="0">
                <a:solidFill>
                  <a:srgbClr val="221F1F"/>
                </a:solidFill>
                <a:latin typeface="+mj-lt"/>
                <a:cs typeface="Calibri"/>
              </a:rPr>
              <a:t>Cushions,</a:t>
            </a:r>
            <a:r>
              <a:rPr sz="1400" spc="-15" dirty="0">
                <a:solidFill>
                  <a:srgbClr val="221F1F"/>
                </a:solidFill>
                <a:latin typeface="+mj-lt"/>
                <a:cs typeface="Calibri"/>
              </a:rPr>
              <a:t> </a:t>
            </a:r>
            <a:r>
              <a:rPr sz="1400" spc="-20" dirty="0">
                <a:solidFill>
                  <a:srgbClr val="221F1F"/>
                </a:solidFill>
                <a:latin typeface="+mj-lt"/>
                <a:cs typeface="Calibri"/>
              </a:rPr>
              <a:t>Poufs,</a:t>
            </a:r>
            <a:r>
              <a:rPr sz="1400" spc="-15" dirty="0">
                <a:solidFill>
                  <a:srgbClr val="221F1F"/>
                </a:solidFill>
                <a:latin typeface="+mj-lt"/>
                <a:cs typeface="Calibri"/>
              </a:rPr>
              <a:t> </a:t>
            </a:r>
            <a:r>
              <a:rPr sz="1400" spc="-25" dirty="0">
                <a:solidFill>
                  <a:srgbClr val="221F1F"/>
                </a:solidFill>
                <a:latin typeface="+mj-lt"/>
                <a:cs typeface="Calibri"/>
              </a:rPr>
              <a:t>Throws,</a:t>
            </a:r>
            <a:r>
              <a:rPr sz="1400" spc="220" dirty="0">
                <a:solidFill>
                  <a:srgbClr val="221F1F"/>
                </a:solidFill>
                <a:latin typeface="+mj-lt"/>
                <a:cs typeface="Calibri"/>
              </a:rPr>
              <a:t> </a:t>
            </a:r>
            <a:r>
              <a:rPr sz="1400" spc="-30" dirty="0">
                <a:solidFill>
                  <a:srgbClr val="221F1F"/>
                </a:solidFill>
                <a:latin typeface="+mj-lt"/>
                <a:cs typeface="Calibri"/>
              </a:rPr>
              <a:t>Towels,</a:t>
            </a:r>
            <a:r>
              <a:rPr sz="1400" spc="210" dirty="0">
                <a:solidFill>
                  <a:srgbClr val="221F1F"/>
                </a:solidFill>
                <a:latin typeface="+mj-lt"/>
                <a:cs typeface="Calibri"/>
              </a:rPr>
              <a:t> </a:t>
            </a:r>
            <a:r>
              <a:rPr sz="1400" spc="-25" dirty="0">
                <a:solidFill>
                  <a:srgbClr val="221F1F"/>
                </a:solidFill>
                <a:latin typeface="+mj-lt"/>
                <a:cs typeface="Calibri"/>
              </a:rPr>
              <a:t>Decorative </a:t>
            </a:r>
            <a:r>
              <a:rPr sz="1400" spc="-20" dirty="0">
                <a:solidFill>
                  <a:srgbClr val="221F1F"/>
                </a:solidFill>
                <a:latin typeface="+mj-lt"/>
                <a:cs typeface="Calibri"/>
              </a:rPr>
              <a:t> </a:t>
            </a:r>
            <a:r>
              <a:rPr sz="1400" spc="-15" dirty="0">
                <a:solidFill>
                  <a:srgbClr val="221F1F"/>
                </a:solidFill>
                <a:latin typeface="+mj-lt"/>
                <a:cs typeface="Calibri"/>
              </a:rPr>
              <a:t>Items,</a:t>
            </a:r>
            <a:r>
              <a:rPr sz="1400" spc="-50" dirty="0">
                <a:solidFill>
                  <a:srgbClr val="221F1F"/>
                </a:solidFill>
                <a:latin typeface="+mj-lt"/>
                <a:cs typeface="Calibri"/>
              </a:rPr>
              <a:t> </a:t>
            </a:r>
            <a:r>
              <a:rPr sz="1400" spc="-15" dirty="0">
                <a:solidFill>
                  <a:srgbClr val="221F1F"/>
                </a:solidFill>
                <a:latin typeface="+mj-lt"/>
                <a:cs typeface="Calibri"/>
              </a:rPr>
              <a:t>Stools</a:t>
            </a:r>
            <a:r>
              <a:rPr sz="1400" spc="-45" dirty="0">
                <a:solidFill>
                  <a:srgbClr val="221F1F"/>
                </a:solidFill>
                <a:latin typeface="+mj-lt"/>
                <a:cs typeface="Calibri"/>
              </a:rPr>
              <a:t> </a:t>
            </a:r>
            <a:r>
              <a:rPr sz="1400" dirty="0">
                <a:solidFill>
                  <a:srgbClr val="221F1F"/>
                </a:solidFill>
                <a:latin typeface="+mj-lt"/>
                <a:cs typeface="Calibri"/>
              </a:rPr>
              <a:t>&amp;</a:t>
            </a:r>
            <a:r>
              <a:rPr sz="1400" spc="-35" dirty="0">
                <a:solidFill>
                  <a:srgbClr val="221F1F"/>
                </a:solidFill>
                <a:latin typeface="+mj-lt"/>
                <a:cs typeface="Calibri"/>
              </a:rPr>
              <a:t> </a:t>
            </a:r>
            <a:r>
              <a:rPr sz="1400" spc="-20" dirty="0">
                <a:solidFill>
                  <a:srgbClr val="221F1F"/>
                </a:solidFill>
                <a:latin typeface="+mj-lt"/>
                <a:cs typeface="Calibri"/>
              </a:rPr>
              <a:t>Pet</a:t>
            </a:r>
            <a:r>
              <a:rPr sz="1400" spc="-30" dirty="0">
                <a:solidFill>
                  <a:srgbClr val="221F1F"/>
                </a:solidFill>
                <a:latin typeface="+mj-lt"/>
                <a:cs typeface="Calibri"/>
              </a:rPr>
              <a:t> </a:t>
            </a:r>
            <a:r>
              <a:rPr sz="1400" spc="-15" dirty="0">
                <a:solidFill>
                  <a:srgbClr val="221F1F"/>
                </a:solidFill>
                <a:latin typeface="+mj-lt"/>
                <a:cs typeface="Calibri"/>
              </a:rPr>
              <a:t>Beds</a:t>
            </a:r>
            <a:r>
              <a:rPr sz="1400" spc="-15" dirty="0" smtClean="0">
                <a:solidFill>
                  <a:srgbClr val="221F1F"/>
                </a:solidFill>
                <a:latin typeface="+mj-lt"/>
                <a:cs typeface="Calibri"/>
              </a:rPr>
              <a:t>.</a:t>
            </a:r>
            <a:endParaRPr lang="en-US" sz="1400" spc="-15" dirty="0" smtClean="0">
              <a:solidFill>
                <a:srgbClr val="221F1F"/>
              </a:solidFill>
              <a:latin typeface="+mj-lt"/>
              <a:cs typeface="Calibri"/>
            </a:endParaRPr>
          </a:p>
          <a:p>
            <a:pPr marL="12700" marR="5080" algn="just">
              <a:lnSpc>
                <a:spcPct val="99600"/>
              </a:lnSpc>
              <a:spcBef>
                <a:spcPts val="105"/>
              </a:spcBef>
            </a:pPr>
            <a:endParaRPr sz="1400" dirty="0">
              <a:latin typeface="+mj-lt"/>
              <a:cs typeface="Calibri"/>
            </a:endParaRPr>
          </a:p>
          <a:p>
            <a:pPr marL="12700" marR="5715" algn="just">
              <a:lnSpc>
                <a:spcPct val="100000"/>
              </a:lnSpc>
              <a:spcBef>
                <a:spcPts val="335"/>
              </a:spcBef>
            </a:pPr>
            <a:r>
              <a:rPr sz="1400" spc="-5" dirty="0">
                <a:solidFill>
                  <a:srgbClr val="221F1F"/>
                </a:solidFill>
                <a:latin typeface="+mj-lt"/>
                <a:cs typeface="Arial"/>
              </a:rPr>
              <a:t>We </a:t>
            </a:r>
            <a:r>
              <a:rPr sz="1400" spc="-20" dirty="0">
                <a:solidFill>
                  <a:srgbClr val="221F1F"/>
                </a:solidFill>
                <a:latin typeface="+mj-lt"/>
                <a:cs typeface="Arial"/>
              </a:rPr>
              <a:t>have</a:t>
            </a:r>
            <a:r>
              <a:rPr sz="1400" spc="-15" dirty="0">
                <a:solidFill>
                  <a:srgbClr val="221F1F"/>
                </a:solidFill>
                <a:latin typeface="+mj-lt"/>
                <a:cs typeface="Arial"/>
              </a:rPr>
              <a:t> </a:t>
            </a:r>
            <a:r>
              <a:rPr sz="1400" dirty="0">
                <a:solidFill>
                  <a:srgbClr val="221F1F"/>
                </a:solidFill>
                <a:latin typeface="+mj-lt"/>
                <a:cs typeface="Arial"/>
              </a:rPr>
              <a:t>a </a:t>
            </a:r>
            <a:r>
              <a:rPr sz="1400" spc="-20" dirty="0">
                <a:solidFill>
                  <a:srgbClr val="221F1F"/>
                </a:solidFill>
                <a:latin typeface="+mj-lt"/>
                <a:cs typeface="Arial"/>
              </a:rPr>
              <a:t>professional team</a:t>
            </a:r>
            <a:r>
              <a:rPr sz="1400" spc="-15" dirty="0">
                <a:solidFill>
                  <a:srgbClr val="221F1F"/>
                </a:solidFill>
                <a:latin typeface="+mj-lt"/>
                <a:cs typeface="Arial"/>
              </a:rPr>
              <a:t> </a:t>
            </a:r>
            <a:r>
              <a:rPr sz="1400" spc="-10" dirty="0">
                <a:solidFill>
                  <a:srgbClr val="221F1F"/>
                </a:solidFill>
                <a:latin typeface="+mj-lt"/>
                <a:cs typeface="Arial"/>
              </a:rPr>
              <a:t>of </a:t>
            </a:r>
            <a:r>
              <a:rPr sz="1400" spc="-20" dirty="0">
                <a:solidFill>
                  <a:srgbClr val="221F1F"/>
                </a:solidFill>
                <a:latin typeface="+mj-lt"/>
                <a:cs typeface="Arial"/>
              </a:rPr>
              <a:t>experienced</a:t>
            </a:r>
            <a:r>
              <a:rPr sz="1400" spc="-15" dirty="0">
                <a:solidFill>
                  <a:srgbClr val="221F1F"/>
                </a:solidFill>
                <a:latin typeface="+mj-lt"/>
                <a:cs typeface="Arial"/>
              </a:rPr>
              <a:t> </a:t>
            </a:r>
            <a:r>
              <a:rPr sz="1400" spc="-20" dirty="0">
                <a:solidFill>
                  <a:srgbClr val="221F1F"/>
                </a:solidFill>
                <a:latin typeface="+mj-lt"/>
                <a:cs typeface="Arial"/>
              </a:rPr>
              <a:t>people</a:t>
            </a:r>
            <a:r>
              <a:rPr sz="1400" spc="-15" dirty="0">
                <a:solidFill>
                  <a:srgbClr val="221F1F"/>
                </a:solidFill>
                <a:latin typeface="+mj-lt"/>
                <a:cs typeface="Arial"/>
              </a:rPr>
              <a:t> </a:t>
            </a:r>
            <a:r>
              <a:rPr sz="1400" spc="-20" dirty="0">
                <a:solidFill>
                  <a:srgbClr val="221F1F"/>
                </a:solidFill>
                <a:latin typeface="+mj-lt"/>
                <a:cs typeface="Arial"/>
              </a:rPr>
              <a:t>who</a:t>
            </a:r>
            <a:r>
              <a:rPr sz="1400" spc="290" dirty="0">
                <a:solidFill>
                  <a:srgbClr val="221F1F"/>
                </a:solidFill>
                <a:latin typeface="+mj-lt"/>
                <a:cs typeface="Arial"/>
              </a:rPr>
              <a:t> </a:t>
            </a:r>
            <a:r>
              <a:rPr sz="1400" spc="-20" dirty="0">
                <a:solidFill>
                  <a:srgbClr val="221F1F"/>
                </a:solidFill>
                <a:latin typeface="+mj-lt"/>
                <a:cs typeface="Arial"/>
              </a:rPr>
              <a:t>develop </a:t>
            </a:r>
            <a:r>
              <a:rPr sz="1400" spc="-15" dirty="0">
                <a:solidFill>
                  <a:srgbClr val="221F1F"/>
                </a:solidFill>
                <a:latin typeface="+mj-lt"/>
                <a:cs typeface="Arial"/>
              </a:rPr>
              <a:t> </a:t>
            </a:r>
            <a:r>
              <a:rPr sz="1400" spc="-10" dirty="0">
                <a:solidFill>
                  <a:srgbClr val="221F1F"/>
                </a:solidFill>
                <a:latin typeface="+mj-lt"/>
                <a:cs typeface="Arial"/>
              </a:rPr>
              <a:t>new </a:t>
            </a:r>
            <a:r>
              <a:rPr sz="1400" spc="-15" dirty="0">
                <a:solidFill>
                  <a:srgbClr val="221F1F"/>
                </a:solidFill>
                <a:latin typeface="+mj-lt"/>
                <a:cs typeface="Arial"/>
              </a:rPr>
              <a:t>and </a:t>
            </a:r>
            <a:r>
              <a:rPr sz="1400" spc="-20" dirty="0">
                <a:solidFill>
                  <a:srgbClr val="221F1F"/>
                </a:solidFill>
                <a:latin typeface="+mj-lt"/>
                <a:cs typeface="Arial"/>
              </a:rPr>
              <a:t>innovative concepts </a:t>
            </a:r>
            <a:r>
              <a:rPr sz="1400" spc="-10" dirty="0">
                <a:solidFill>
                  <a:srgbClr val="221F1F"/>
                </a:solidFill>
                <a:latin typeface="+mj-lt"/>
                <a:cs typeface="Arial"/>
              </a:rPr>
              <a:t>for </a:t>
            </a:r>
            <a:r>
              <a:rPr sz="1400" spc="-15" dirty="0">
                <a:solidFill>
                  <a:srgbClr val="221F1F"/>
                </a:solidFill>
                <a:latin typeface="+mj-lt"/>
                <a:cs typeface="Arial"/>
              </a:rPr>
              <a:t>the </a:t>
            </a:r>
            <a:r>
              <a:rPr sz="1400" spc="-20" dirty="0">
                <a:solidFill>
                  <a:srgbClr val="221F1F"/>
                </a:solidFill>
                <a:latin typeface="+mj-lt"/>
                <a:cs typeface="Arial"/>
              </a:rPr>
              <a:t>market with their sharp</a:t>
            </a:r>
            <a:r>
              <a:rPr sz="1400" spc="-15" dirty="0">
                <a:solidFill>
                  <a:srgbClr val="221F1F"/>
                </a:solidFill>
                <a:latin typeface="+mj-lt"/>
                <a:cs typeface="Arial"/>
              </a:rPr>
              <a:t> </a:t>
            </a:r>
            <a:r>
              <a:rPr sz="1400" spc="-20" dirty="0">
                <a:solidFill>
                  <a:srgbClr val="221F1F"/>
                </a:solidFill>
                <a:latin typeface="+mj-lt"/>
                <a:cs typeface="Arial"/>
              </a:rPr>
              <a:t>acumen </a:t>
            </a:r>
            <a:r>
              <a:rPr sz="1400" spc="-15" dirty="0">
                <a:solidFill>
                  <a:srgbClr val="221F1F"/>
                </a:solidFill>
                <a:latin typeface="+mj-lt"/>
                <a:cs typeface="Arial"/>
              </a:rPr>
              <a:t> and</a:t>
            </a:r>
            <a:r>
              <a:rPr sz="1400" spc="-10" dirty="0">
                <a:solidFill>
                  <a:srgbClr val="221F1F"/>
                </a:solidFill>
                <a:latin typeface="+mj-lt"/>
                <a:cs typeface="Arial"/>
              </a:rPr>
              <a:t> </a:t>
            </a:r>
            <a:r>
              <a:rPr sz="1400" spc="-15" dirty="0">
                <a:solidFill>
                  <a:srgbClr val="221F1F"/>
                </a:solidFill>
                <a:latin typeface="+mj-lt"/>
                <a:cs typeface="Arial"/>
              </a:rPr>
              <a:t>skills.</a:t>
            </a:r>
            <a:r>
              <a:rPr sz="1400" spc="-10" dirty="0">
                <a:solidFill>
                  <a:srgbClr val="221F1F"/>
                </a:solidFill>
                <a:latin typeface="+mj-lt"/>
                <a:cs typeface="Arial"/>
              </a:rPr>
              <a:t> </a:t>
            </a:r>
            <a:r>
              <a:rPr sz="1400" spc="-15" dirty="0">
                <a:solidFill>
                  <a:srgbClr val="221F1F"/>
                </a:solidFill>
                <a:latin typeface="+mj-lt"/>
                <a:cs typeface="Arial"/>
              </a:rPr>
              <a:t>Our</a:t>
            </a:r>
            <a:r>
              <a:rPr sz="1400" spc="-10" dirty="0">
                <a:solidFill>
                  <a:srgbClr val="221F1F"/>
                </a:solidFill>
                <a:latin typeface="+mj-lt"/>
                <a:cs typeface="Arial"/>
              </a:rPr>
              <a:t> </a:t>
            </a:r>
            <a:r>
              <a:rPr sz="1400" spc="-20" dirty="0">
                <a:solidFill>
                  <a:srgbClr val="221F1F"/>
                </a:solidFill>
                <a:latin typeface="+mj-lt"/>
                <a:cs typeface="Arial"/>
              </a:rPr>
              <a:t>products</a:t>
            </a:r>
            <a:r>
              <a:rPr sz="1400" spc="295" dirty="0">
                <a:solidFill>
                  <a:srgbClr val="221F1F"/>
                </a:solidFill>
                <a:latin typeface="+mj-lt"/>
                <a:cs typeface="Arial"/>
              </a:rPr>
              <a:t> </a:t>
            </a:r>
            <a:r>
              <a:rPr sz="1400" spc="-20" dirty="0">
                <a:solidFill>
                  <a:srgbClr val="221F1F"/>
                </a:solidFill>
                <a:latin typeface="+mj-lt"/>
                <a:cs typeface="Arial"/>
              </a:rPr>
              <a:t>blend</a:t>
            </a:r>
            <a:r>
              <a:rPr sz="1400" spc="295" dirty="0">
                <a:solidFill>
                  <a:srgbClr val="221F1F"/>
                </a:solidFill>
                <a:latin typeface="+mj-lt"/>
                <a:cs typeface="Arial"/>
              </a:rPr>
              <a:t> </a:t>
            </a:r>
            <a:r>
              <a:rPr sz="1400" spc="-20" dirty="0">
                <a:solidFill>
                  <a:srgbClr val="221F1F"/>
                </a:solidFill>
                <a:latin typeface="+mj-lt"/>
                <a:cs typeface="Arial"/>
              </a:rPr>
              <a:t>with</a:t>
            </a:r>
            <a:r>
              <a:rPr sz="1400" spc="295" dirty="0">
                <a:solidFill>
                  <a:srgbClr val="221F1F"/>
                </a:solidFill>
                <a:latin typeface="+mj-lt"/>
                <a:cs typeface="Arial"/>
              </a:rPr>
              <a:t> </a:t>
            </a:r>
            <a:r>
              <a:rPr sz="1400" spc="-15" dirty="0">
                <a:solidFill>
                  <a:srgbClr val="221F1F"/>
                </a:solidFill>
                <a:latin typeface="+mj-lt"/>
                <a:cs typeface="Arial"/>
              </a:rPr>
              <a:t>the</a:t>
            </a:r>
            <a:r>
              <a:rPr sz="1400" spc="-10" dirty="0">
                <a:solidFill>
                  <a:srgbClr val="221F1F"/>
                </a:solidFill>
                <a:latin typeface="+mj-lt"/>
                <a:cs typeface="Arial"/>
              </a:rPr>
              <a:t> </a:t>
            </a:r>
            <a:r>
              <a:rPr sz="1400" spc="-15" dirty="0">
                <a:solidFill>
                  <a:srgbClr val="221F1F"/>
                </a:solidFill>
                <a:latin typeface="+mj-lt"/>
                <a:cs typeface="Arial"/>
              </a:rPr>
              <a:t>fine</a:t>
            </a:r>
            <a:r>
              <a:rPr sz="1400" spc="-10" dirty="0">
                <a:solidFill>
                  <a:srgbClr val="221F1F"/>
                </a:solidFill>
                <a:latin typeface="+mj-lt"/>
                <a:cs typeface="Arial"/>
              </a:rPr>
              <a:t> </a:t>
            </a:r>
            <a:r>
              <a:rPr sz="1400" spc="-15" dirty="0">
                <a:solidFill>
                  <a:srgbClr val="221F1F"/>
                </a:solidFill>
                <a:latin typeface="+mj-lt"/>
                <a:cs typeface="Arial"/>
              </a:rPr>
              <a:t>hand-</a:t>
            </a:r>
            <a:r>
              <a:rPr sz="1400" spc="-10" dirty="0">
                <a:solidFill>
                  <a:srgbClr val="221F1F"/>
                </a:solidFill>
                <a:latin typeface="+mj-lt"/>
                <a:cs typeface="Arial"/>
              </a:rPr>
              <a:t> </a:t>
            </a:r>
            <a:r>
              <a:rPr sz="1400" spc="-20" dirty="0">
                <a:solidFill>
                  <a:srgbClr val="221F1F"/>
                </a:solidFill>
                <a:latin typeface="+mj-lt"/>
                <a:cs typeface="Arial"/>
              </a:rPr>
              <a:t>weaving </a:t>
            </a:r>
            <a:r>
              <a:rPr sz="1400" spc="-15" dirty="0">
                <a:solidFill>
                  <a:srgbClr val="221F1F"/>
                </a:solidFill>
                <a:latin typeface="+mj-lt"/>
                <a:cs typeface="Arial"/>
              </a:rPr>
              <a:t> techniques</a:t>
            </a:r>
            <a:r>
              <a:rPr sz="1400" spc="-55" dirty="0">
                <a:solidFill>
                  <a:srgbClr val="221F1F"/>
                </a:solidFill>
                <a:latin typeface="+mj-lt"/>
                <a:cs typeface="Arial"/>
              </a:rPr>
              <a:t> </a:t>
            </a:r>
            <a:r>
              <a:rPr sz="1400" spc="-5" dirty="0">
                <a:solidFill>
                  <a:srgbClr val="221F1F"/>
                </a:solidFill>
                <a:latin typeface="+mj-lt"/>
                <a:cs typeface="Arial"/>
              </a:rPr>
              <a:t>of</a:t>
            </a:r>
            <a:r>
              <a:rPr sz="1400" spc="-45" dirty="0">
                <a:solidFill>
                  <a:srgbClr val="221F1F"/>
                </a:solidFill>
                <a:latin typeface="+mj-lt"/>
                <a:cs typeface="Arial"/>
              </a:rPr>
              <a:t> </a:t>
            </a:r>
            <a:r>
              <a:rPr sz="1400" spc="-10" dirty="0">
                <a:solidFill>
                  <a:srgbClr val="221F1F"/>
                </a:solidFill>
                <a:latin typeface="+mj-lt"/>
                <a:cs typeface="Arial"/>
              </a:rPr>
              <a:t>master</a:t>
            </a:r>
            <a:r>
              <a:rPr sz="1400" spc="-65" dirty="0">
                <a:solidFill>
                  <a:srgbClr val="221F1F"/>
                </a:solidFill>
                <a:latin typeface="+mj-lt"/>
                <a:cs typeface="Arial"/>
              </a:rPr>
              <a:t> </a:t>
            </a:r>
            <a:r>
              <a:rPr sz="1400" spc="-15" dirty="0">
                <a:solidFill>
                  <a:srgbClr val="221F1F"/>
                </a:solidFill>
                <a:latin typeface="+mj-lt"/>
                <a:cs typeface="Arial"/>
              </a:rPr>
              <a:t>craftsmen</a:t>
            </a:r>
            <a:r>
              <a:rPr sz="1400" spc="-65" dirty="0">
                <a:solidFill>
                  <a:srgbClr val="221F1F"/>
                </a:solidFill>
                <a:latin typeface="+mj-lt"/>
                <a:cs typeface="Arial"/>
              </a:rPr>
              <a:t> </a:t>
            </a:r>
            <a:r>
              <a:rPr sz="1400" spc="-15" dirty="0">
                <a:solidFill>
                  <a:srgbClr val="221F1F"/>
                </a:solidFill>
                <a:latin typeface="+mj-lt"/>
                <a:cs typeface="Arial"/>
              </a:rPr>
              <a:t>with</a:t>
            </a:r>
            <a:r>
              <a:rPr sz="1400" spc="-30" dirty="0">
                <a:solidFill>
                  <a:srgbClr val="221F1F"/>
                </a:solidFill>
                <a:latin typeface="+mj-lt"/>
                <a:cs typeface="Arial"/>
              </a:rPr>
              <a:t> </a:t>
            </a:r>
            <a:r>
              <a:rPr sz="1400" spc="-15" dirty="0">
                <a:solidFill>
                  <a:srgbClr val="221F1F"/>
                </a:solidFill>
                <a:latin typeface="+mj-lt"/>
                <a:cs typeface="Arial"/>
              </a:rPr>
              <a:t>modern</a:t>
            </a:r>
            <a:r>
              <a:rPr sz="1400" spc="-65" dirty="0">
                <a:solidFill>
                  <a:srgbClr val="221F1F"/>
                </a:solidFill>
                <a:latin typeface="+mj-lt"/>
                <a:cs typeface="Arial"/>
              </a:rPr>
              <a:t> </a:t>
            </a:r>
            <a:r>
              <a:rPr sz="1400" spc="-10" dirty="0">
                <a:solidFill>
                  <a:srgbClr val="221F1F"/>
                </a:solidFill>
                <a:latin typeface="+mj-lt"/>
                <a:cs typeface="Arial"/>
              </a:rPr>
              <a:t>tastes</a:t>
            </a:r>
            <a:r>
              <a:rPr sz="1400" spc="-60" dirty="0">
                <a:solidFill>
                  <a:srgbClr val="221F1F"/>
                </a:solidFill>
                <a:latin typeface="+mj-lt"/>
                <a:cs typeface="Arial"/>
              </a:rPr>
              <a:t> </a:t>
            </a:r>
            <a:r>
              <a:rPr sz="1400" spc="-10" dirty="0">
                <a:solidFill>
                  <a:srgbClr val="221F1F"/>
                </a:solidFill>
                <a:latin typeface="+mj-lt"/>
                <a:cs typeface="Arial"/>
              </a:rPr>
              <a:t>and</a:t>
            </a:r>
            <a:r>
              <a:rPr sz="1400" spc="-55" dirty="0">
                <a:solidFill>
                  <a:srgbClr val="221F1F"/>
                </a:solidFill>
                <a:latin typeface="+mj-lt"/>
                <a:cs typeface="Arial"/>
              </a:rPr>
              <a:t> </a:t>
            </a:r>
            <a:r>
              <a:rPr sz="1400" spc="-15" dirty="0">
                <a:solidFill>
                  <a:srgbClr val="221F1F"/>
                </a:solidFill>
                <a:latin typeface="+mj-lt"/>
                <a:cs typeface="Arial"/>
              </a:rPr>
              <a:t>styles.</a:t>
            </a:r>
            <a:endParaRPr sz="1400" dirty="0">
              <a:latin typeface="+mj-lt"/>
              <a:cs typeface="Arial"/>
            </a:endParaRPr>
          </a:p>
        </p:txBody>
      </p:sp>
      <p:grpSp>
        <p:nvGrpSpPr>
          <p:cNvPr id="5" name="object 5"/>
          <p:cNvGrpSpPr/>
          <p:nvPr/>
        </p:nvGrpSpPr>
        <p:grpSpPr>
          <a:xfrm>
            <a:off x="107950" y="353568"/>
            <a:ext cx="10629900" cy="7509357"/>
            <a:chOff x="-137162" y="353567"/>
            <a:chExt cx="10629900" cy="7509357"/>
          </a:xfrm>
        </p:grpSpPr>
        <p:pic>
          <p:nvPicPr>
            <p:cNvPr id="6" name="object 6"/>
            <p:cNvPicPr/>
            <p:nvPr/>
          </p:nvPicPr>
          <p:blipFill>
            <a:blip r:embed="rId2" cstate="print"/>
            <a:stretch>
              <a:fillRect/>
            </a:stretch>
          </p:blipFill>
          <p:spPr>
            <a:xfrm>
              <a:off x="7307579" y="353567"/>
              <a:ext cx="2593848" cy="1946148"/>
            </a:xfrm>
            <a:prstGeom prst="rect">
              <a:avLst/>
            </a:prstGeom>
          </p:spPr>
        </p:pic>
        <p:pic>
          <p:nvPicPr>
            <p:cNvPr id="7" name="object 7"/>
            <p:cNvPicPr/>
            <p:nvPr/>
          </p:nvPicPr>
          <p:blipFill>
            <a:blip r:embed="rId3" cstate="print"/>
            <a:stretch>
              <a:fillRect/>
            </a:stretch>
          </p:blipFill>
          <p:spPr>
            <a:xfrm>
              <a:off x="4870450" y="2032126"/>
              <a:ext cx="2670048" cy="1946148"/>
            </a:xfrm>
            <a:prstGeom prst="rect">
              <a:avLst/>
            </a:prstGeom>
          </p:spPr>
        </p:pic>
        <p:pic>
          <p:nvPicPr>
            <p:cNvPr id="8" name="object 8"/>
            <p:cNvPicPr/>
            <p:nvPr/>
          </p:nvPicPr>
          <p:blipFill>
            <a:blip r:embed="rId4" cstate="print"/>
            <a:stretch>
              <a:fillRect/>
            </a:stretch>
          </p:blipFill>
          <p:spPr>
            <a:xfrm>
              <a:off x="2602738" y="3825874"/>
              <a:ext cx="2572512" cy="1874520"/>
            </a:xfrm>
            <a:prstGeom prst="rect">
              <a:avLst/>
            </a:prstGeom>
          </p:spPr>
        </p:pic>
        <p:pic>
          <p:nvPicPr>
            <p:cNvPr id="9" name="object 9"/>
            <p:cNvPicPr/>
            <p:nvPr/>
          </p:nvPicPr>
          <p:blipFill>
            <a:blip r:embed="rId5" cstate="print"/>
            <a:stretch>
              <a:fillRect/>
            </a:stretch>
          </p:blipFill>
          <p:spPr>
            <a:xfrm>
              <a:off x="297180" y="5554979"/>
              <a:ext cx="2670048" cy="2002536"/>
            </a:xfrm>
            <a:prstGeom prst="rect">
              <a:avLst/>
            </a:prstGeom>
          </p:spPr>
        </p:pic>
        <p:sp>
          <p:nvSpPr>
            <p:cNvPr id="10" name="object 10"/>
            <p:cNvSpPr/>
            <p:nvPr/>
          </p:nvSpPr>
          <p:spPr>
            <a:xfrm>
              <a:off x="-137162" y="7634324"/>
              <a:ext cx="10629900" cy="228600"/>
            </a:xfrm>
            <a:custGeom>
              <a:avLst/>
              <a:gdLst/>
              <a:ahLst/>
              <a:cxnLst/>
              <a:rect l="l" t="t" r="r" b="b"/>
              <a:pathLst>
                <a:path w="10629900" h="228600">
                  <a:moveTo>
                    <a:pt x="10629900" y="0"/>
                  </a:moveTo>
                  <a:lnTo>
                    <a:pt x="0" y="0"/>
                  </a:lnTo>
                  <a:lnTo>
                    <a:pt x="0" y="228600"/>
                  </a:lnTo>
                  <a:lnTo>
                    <a:pt x="10629900" y="228600"/>
                  </a:lnTo>
                  <a:lnTo>
                    <a:pt x="10629900" y="0"/>
                  </a:lnTo>
                  <a:close/>
                </a:path>
              </a:pathLst>
            </a:custGeom>
            <a:solidFill>
              <a:srgbClr val="001F5F"/>
            </a:solidFill>
          </p:spPr>
          <p:txBody>
            <a:bodyPr wrap="square" lIns="0" tIns="0" rIns="0" bIns="0" rtlCol="0"/>
            <a:lstStyle/>
            <a:p>
              <a:endParaRPr/>
            </a:p>
          </p:txBody>
        </p:sp>
      </p:grpSp>
      <p:sp>
        <p:nvSpPr>
          <p:cNvPr id="11" name="object 3"/>
          <p:cNvSpPr txBox="1">
            <a:spLocks/>
          </p:cNvSpPr>
          <p:nvPr/>
        </p:nvSpPr>
        <p:spPr>
          <a:xfrm>
            <a:off x="5480050" y="4053319"/>
            <a:ext cx="2531363" cy="382156"/>
          </a:xfrm>
          <a:prstGeom prst="rect">
            <a:avLst/>
          </a:prstGeom>
        </p:spPr>
        <p:txBody>
          <a:bodyPr vert="horz" wrap="square" lIns="0" tIns="12700" rIns="0" bIns="0" rtlCol="0">
            <a:spAutoFit/>
          </a:bodyPr>
          <a:lstStyle>
            <a:lvl1pPr>
              <a:defRPr sz="3000" b="0" i="0">
                <a:solidFill>
                  <a:srgbClr val="585858"/>
                </a:solidFill>
                <a:latin typeface="Arial"/>
                <a:ea typeface="+mj-ea"/>
                <a:cs typeface="Arial"/>
              </a:defRPr>
            </a:lvl1pPr>
          </a:lstStyle>
          <a:p>
            <a:pPr marL="12700">
              <a:spcBef>
                <a:spcPts val="100"/>
              </a:spcBef>
            </a:pPr>
            <a:r>
              <a:rPr lang="en-US" sz="2400" spc="-165" dirty="0">
                <a:solidFill>
                  <a:srgbClr val="001F5F"/>
                </a:solidFill>
              </a:rPr>
              <a:t>INFRASTRUCTURE</a:t>
            </a:r>
          </a:p>
        </p:txBody>
      </p:sp>
      <p:sp>
        <p:nvSpPr>
          <p:cNvPr id="13" name="object 4"/>
          <p:cNvSpPr txBox="1"/>
          <p:nvPr/>
        </p:nvSpPr>
        <p:spPr>
          <a:xfrm>
            <a:off x="5478781" y="4464470"/>
            <a:ext cx="4801869" cy="2929648"/>
          </a:xfrm>
          <a:prstGeom prst="rect">
            <a:avLst/>
          </a:prstGeom>
        </p:spPr>
        <p:txBody>
          <a:bodyPr vert="horz" wrap="square" lIns="0" tIns="13335" rIns="0" bIns="0" rtlCol="0">
            <a:spAutoFit/>
          </a:bodyPr>
          <a:lstStyle/>
          <a:p>
            <a:pPr marL="12700" marR="5080" algn="just">
              <a:lnSpc>
                <a:spcPct val="99600"/>
              </a:lnSpc>
              <a:spcBef>
                <a:spcPts val="105"/>
              </a:spcBef>
            </a:pPr>
            <a:r>
              <a:rPr lang="en-US" sz="1400" spc="-15" dirty="0" smtClean="0">
                <a:solidFill>
                  <a:srgbClr val="221F1F"/>
                </a:solidFill>
                <a:latin typeface="+mj-lt"/>
                <a:cs typeface="Arial"/>
              </a:rPr>
              <a:t>Modernization and constant up gradation is the key to survive in this dynamic industry.  So as to keep up with this scenario and for self development, we assure highest  standards through our infrastructure.</a:t>
            </a:r>
          </a:p>
          <a:p>
            <a:pPr marL="12700" marR="5080" algn="just">
              <a:lnSpc>
                <a:spcPct val="99600"/>
              </a:lnSpc>
              <a:spcBef>
                <a:spcPts val="105"/>
              </a:spcBef>
            </a:pPr>
            <a:endParaRPr lang="en-US" sz="1400" spc="-15" dirty="0" smtClean="0">
              <a:solidFill>
                <a:srgbClr val="221F1F"/>
              </a:solidFill>
              <a:latin typeface="+mj-lt"/>
              <a:cs typeface="Arial"/>
            </a:endParaRPr>
          </a:p>
          <a:p>
            <a:pPr marL="298450" marR="5080" indent="-285750" algn="just">
              <a:lnSpc>
                <a:spcPct val="99600"/>
              </a:lnSpc>
              <a:spcBef>
                <a:spcPts val="105"/>
              </a:spcBef>
              <a:buFont typeface="Wingdings" pitchFamily="2" charset="2"/>
              <a:buChar char="Ø"/>
            </a:pPr>
            <a:r>
              <a:rPr lang="en-US" sz="1400" spc="-15" dirty="0" smtClean="0">
                <a:solidFill>
                  <a:srgbClr val="221F1F"/>
                </a:solidFill>
                <a:latin typeface="+mj-lt"/>
                <a:cs typeface="Arial"/>
              </a:rPr>
              <a:t>200 Pit Looms</a:t>
            </a:r>
          </a:p>
          <a:p>
            <a:pPr marL="298450" marR="5080" indent="-285750" algn="just">
              <a:lnSpc>
                <a:spcPct val="99600"/>
              </a:lnSpc>
              <a:spcBef>
                <a:spcPts val="105"/>
              </a:spcBef>
              <a:buFont typeface="Wingdings" pitchFamily="2" charset="2"/>
              <a:buChar char="Ø"/>
            </a:pPr>
            <a:r>
              <a:rPr lang="en-US" sz="1400" spc="-15" dirty="0" smtClean="0">
                <a:solidFill>
                  <a:srgbClr val="221F1F"/>
                </a:solidFill>
                <a:latin typeface="+mj-lt"/>
                <a:cs typeface="Arial"/>
              </a:rPr>
              <a:t>50 Handlooms</a:t>
            </a:r>
          </a:p>
          <a:p>
            <a:pPr marL="298450" marR="5080" indent="-285750" algn="just">
              <a:lnSpc>
                <a:spcPct val="99600"/>
              </a:lnSpc>
              <a:spcBef>
                <a:spcPts val="105"/>
              </a:spcBef>
              <a:buFont typeface="Wingdings" pitchFamily="2" charset="2"/>
              <a:buChar char="Ø"/>
            </a:pPr>
            <a:r>
              <a:rPr lang="en-US" sz="1400" spc="-15" dirty="0" smtClean="0">
                <a:solidFill>
                  <a:srgbClr val="221F1F"/>
                </a:solidFill>
                <a:latin typeface="+mj-lt"/>
                <a:cs typeface="Arial"/>
              </a:rPr>
              <a:t>90 Hand Tufting Frames</a:t>
            </a:r>
          </a:p>
          <a:p>
            <a:pPr marL="298450" marR="5080" indent="-285750" algn="just">
              <a:lnSpc>
                <a:spcPct val="99600"/>
              </a:lnSpc>
              <a:spcBef>
                <a:spcPts val="105"/>
              </a:spcBef>
              <a:buFont typeface="Wingdings" pitchFamily="2" charset="2"/>
              <a:buChar char="Ø"/>
            </a:pPr>
            <a:r>
              <a:rPr lang="en-US" sz="1400" spc="-15" dirty="0" smtClean="0">
                <a:solidFill>
                  <a:srgbClr val="221F1F"/>
                </a:solidFill>
                <a:latin typeface="+mj-lt"/>
                <a:cs typeface="Arial"/>
              </a:rPr>
              <a:t>10 Knitting Machines</a:t>
            </a:r>
          </a:p>
          <a:p>
            <a:pPr marL="298450" marR="5080" indent="-285750" algn="just">
              <a:lnSpc>
                <a:spcPct val="99600"/>
              </a:lnSpc>
              <a:spcBef>
                <a:spcPts val="105"/>
              </a:spcBef>
              <a:buFont typeface="Wingdings" pitchFamily="2" charset="2"/>
              <a:buChar char="Ø"/>
            </a:pPr>
            <a:r>
              <a:rPr lang="en-US" sz="1400" spc="-15" dirty="0" smtClean="0">
                <a:solidFill>
                  <a:srgbClr val="221F1F"/>
                </a:solidFill>
                <a:latin typeface="+mj-lt"/>
                <a:cs typeface="Arial"/>
              </a:rPr>
              <a:t>4  Jacquard Looms</a:t>
            </a:r>
          </a:p>
          <a:p>
            <a:pPr marL="298450" marR="5080" indent="-285750" algn="just">
              <a:lnSpc>
                <a:spcPct val="99600"/>
              </a:lnSpc>
              <a:spcBef>
                <a:spcPts val="105"/>
              </a:spcBef>
              <a:buFont typeface="Wingdings" pitchFamily="2" charset="2"/>
              <a:buChar char="Ø"/>
            </a:pPr>
            <a:r>
              <a:rPr lang="en-US" sz="1400" spc="-15" dirty="0" smtClean="0">
                <a:solidFill>
                  <a:srgbClr val="221F1F"/>
                </a:solidFill>
                <a:latin typeface="+mj-lt"/>
                <a:cs typeface="Arial"/>
              </a:rPr>
              <a:t>70 Tufting Machines</a:t>
            </a:r>
          </a:p>
          <a:p>
            <a:pPr marL="298450" marR="5080" indent="-285750" algn="just">
              <a:lnSpc>
                <a:spcPct val="99600"/>
              </a:lnSpc>
              <a:spcBef>
                <a:spcPts val="105"/>
              </a:spcBef>
              <a:buFont typeface="Wingdings" pitchFamily="2" charset="2"/>
              <a:buChar char="Ø"/>
            </a:pPr>
            <a:r>
              <a:rPr lang="en-US" sz="1400" spc="-15" dirty="0" smtClean="0">
                <a:solidFill>
                  <a:srgbClr val="221F1F"/>
                </a:solidFill>
                <a:latin typeface="+mj-lt"/>
                <a:cs typeface="Arial"/>
              </a:rPr>
              <a:t>20 Braided Machines</a:t>
            </a:r>
          </a:p>
          <a:p>
            <a:pPr marL="298450" marR="5080" indent="-285750" algn="just">
              <a:lnSpc>
                <a:spcPct val="99600"/>
              </a:lnSpc>
              <a:spcBef>
                <a:spcPts val="105"/>
              </a:spcBef>
              <a:buFont typeface="Wingdings" pitchFamily="2" charset="2"/>
              <a:buChar char="Ø"/>
            </a:pPr>
            <a:r>
              <a:rPr lang="en-US" sz="1400" spc="-15" dirty="0" smtClean="0">
                <a:solidFill>
                  <a:srgbClr val="221F1F"/>
                </a:solidFill>
                <a:latin typeface="+mj-lt"/>
                <a:cs typeface="Arial"/>
              </a:rPr>
              <a:t>70 Stitching Machines</a:t>
            </a:r>
          </a:p>
        </p:txBody>
      </p:sp>
      <p:pic>
        <p:nvPicPr>
          <p:cNvPr id="15" name="Pictur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602405" y="7383959"/>
            <a:ext cx="2205295" cy="5725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730995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38760" y="3333877"/>
            <a:ext cx="10347325" cy="2194560"/>
          </a:xfrm>
          <a:custGeom>
            <a:avLst/>
            <a:gdLst/>
            <a:ahLst/>
            <a:cxnLst/>
            <a:rect l="l" t="t" r="r" b="b"/>
            <a:pathLst>
              <a:path w="10629900" h="2194560">
                <a:moveTo>
                  <a:pt x="10629900" y="0"/>
                </a:moveTo>
                <a:lnTo>
                  <a:pt x="0" y="0"/>
                </a:lnTo>
                <a:lnTo>
                  <a:pt x="0" y="2194560"/>
                </a:lnTo>
                <a:lnTo>
                  <a:pt x="10629900" y="2194560"/>
                </a:lnTo>
                <a:lnTo>
                  <a:pt x="10629900" y="0"/>
                </a:lnTo>
                <a:close/>
              </a:path>
            </a:pathLst>
          </a:custGeom>
          <a:solidFill>
            <a:srgbClr val="001F5F"/>
          </a:solidFill>
        </p:spPr>
        <p:txBody>
          <a:bodyPr wrap="square" lIns="0" tIns="0" rIns="0" bIns="0" rtlCol="0"/>
          <a:lstStyle/>
          <a:p>
            <a:endParaRPr/>
          </a:p>
        </p:txBody>
      </p:sp>
      <p:sp>
        <p:nvSpPr>
          <p:cNvPr id="3" name="object 3"/>
          <p:cNvSpPr txBox="1"/>
          <p:nvPr/>
        </p:nvSpPr>
        <p:spPr>
          <a:xfrm>
            <a:off x="460493" y="6059369"/>
            <a:ext cx="2103113" cy="335989"/>
          </a:xfrm>
          <a:prstGeom prst="rect">
            <a:avLst/>
          </a:prstGeom>
        </p:spPr>
        <p:txBody>
          <a:bodyPr vert="horz" wrap="square" lIns="0" tIns="12700" rIns="0" bIns="0" rtlCol="0">
            <a:spAutoFit/>
          </a:bodyPr>
          <a:lstStyle/>
          <a:p>
            <a:pPr marL="12700">
              <a:lnSpc>
                <a:spcPct val="100000"/>
              </a:lnSpc>
              <a:spcBef>
                <a:spcPts val="100"/>
              </a:spcBef>
            </a:pPr>
            <a:r>
              <a:rPr lang="en-US" sz="2100" b="1" spc="145" dirty="0" smtClean="0">
                <a:latin typeface="Cambria"/>
                <a:cs typeface="Cambria"/>
              </a:rPr>
              <a:t>LOVE IS HOME</a:t>
            </a:r>
            <a:endParaRPr sz="2100" dirty="0">
              <a:latin typeface="Cambria"/>
              <a:cs typeface="Cambria"/>
            </a:endParaRPr>
          </a:p>
        </p:txBody>
      </p:sp>
      <p:sp>
        <p:nvSpPr>
          <p:cNvPr id="4" name="object 4"/>
          <p:cNvSpPr txBox="1"/>
          <p:nvPr/>
        </p:nvSpPr>
        <p:spPr>
          <a:xfrm>
            <a:off x="374650" y="548119"/>
            <a:ext cx="3581400" cy="382156"/>
          </a:xfrm>
          <a:prstGeom prst="rect">
            <a:avLst/>
          </a:prstGeom>
        </p:spPr>
        <p:txBody>
          <a:bodyPr vert="horz" wrap="square" lIns="0" tIns="12700" rIns="0" bIns="0" rtlCol="0">
            <a:spAutoFit/>
          </a:bodyPr>
          <a:lstStyle/>
          <a:p>
            <a:pPr marL="12700">
              <a:lnSpc>
                <a:spcPct val="100000"/>
              </a:lnSpc>
              <a:spcBef>
                <a:spcPts val="100"/>
              </a:spcBef>
            </a:pPr>
            <a:r>
              <a:rPr sz="2400" spc="-155" dirty="0">
                <a:solidFill>
                  <a:srgbClr val="001F5F"/>
                </a:solidFill>
                <a:latin typeface="Arial"/>
                <a:cs typeface="Arial"/>
              </a:rPr>
              <a:t>O</a:t>
            </a:r>
            <a:r>
              <a:rPr sz="2400" spc="-165" dirty="0">
                <a:solidFill>
                  <a:srgbClr val="001F5F"/>
                </a:solidFill>
                <a:latin typeface="Arial"/>
                <a:cs typeface="Arial"/>
              </a:rPr>
              <a:t>U</a:t>
            </a:r>
            <a:r>
              <a:rPr sz="2400" dirty="0">
                <a:solidFill>
                  <a:srgbClr val="001F5F"/>
                </a:solidFill>
                <a:latin typeface="Arial"/>
                <a:cs typeface="Arial"/>
              </a:rPr>
              <a:t>R</a:t>
            </a:r>
            <a:r>
              <a:rPr sz="2400" spc="-315" dirty="0">
                <a:solidFill>
                  <a:srgbClr val="001F5F"/>
                </a:solidFill>
                <a:latin typeface="Arial"/>
                <a:cs typeface="Arial"/>
              </a:rPr>
              <a:t> </a:t>
            </a:r>
            <a:r>
              <a:rPr sz="2400" spc="-190" dirty="0">
                <a:solidFill>
                  <a:srgbClr val="001F5F"/>
                </a:solidFill>
                <a:latin typeface="Arial"/>
                <a:cs typeface="Arial"/>
              </a:rPr>
              <a:t>Q</a:t>
            </a:r>
            <a:r>
              <a:rPr sz="2400" spc="-200" dirty="0">
                <a:solidFill>
                  <a:srgbClr val="001F5F"/>
                </a:solidFill>
                <a:latin typeface="Arial"/>
                <a:cs typeface="Arial"/>
              </a:rPr>
              <a:t>UA</a:t>
            </a:r>
            <a:r>
              <a:rPr sz="2400" spc="-195" dirty="0">
                <a:solidFill>
                  <a:srgbClr val="001F5F"/>
                </a:solidFill>
                <a:latin typeface="Arial"/>
                <a:cs typeface="Arial"/>
              </a:rPr>
              <a:t>L</a:t>
            </a:r>
            <a:r>
              <a:rPr sz="2400" spc="-190" dirty="0">
                <a:solidFill>
                  <a:srgbClr val="001F5F"/>
                </a:solidFill>
                <a:latin typeface="Arial"/>
                <a:cs typeface="Arial"/>
              </a:rPr>
              <a:t>I</a:t>
            </a:r>
            <a:r>
              <a:rPr sz="2400" spc="-200" dirty="0">
                <a:solidFill>
                  <a:srgbClr val="001F5F"/>
                </a:solidFill>
                <a:latin typeface="Arial"/>
                <a:cs typeface="Arial"/>
              </a:rPr>
              <a:t>T</a:t>
            </a:r>
            <a:r>
              <a:rPr sz="2400" dirty="0">
                <a:solidFill>
                  <a:srgbClr val="001F5F"/>
                </a:solidFill>
                <a:latin typeface="Arial"/>
                <a:cs typeface="Arial"/>
              </a:rPr>
              <a:t>Y</a:t>
            </a:r>
            <a:r>
              <a:rPr sz="2400" spc="-204" dirty="0">
                <a:solidFill>
                  <a:srgbClr val="001F5F"/>
                </a:solidFill>
                <a:latin typeface="Arial"/>
                <a:cs typeface="Arial"/>
              </a:rPr>
              <a:t> </a:t>
            </a:r>
            <a:r>
              <a:rPr sz="2400" spc="-200" dirty="0">
                <a:solidFill>
                  <a:srgbClr val="001F5F"/>
                </a:solidFill>
                <a:latin typeface="Arial"/>
                <a:cs typeface="Arial"/>
              </a:rPr>
              <a:t>S</a:t>
            </a:r>
            <a:r>
              <a:rPr sz="2400" spc="-375" dirty="0">
                <a:solidFill>
                  <a:srgbClr val="001F5F"/>
                </a:solidFill>
                <a:latin typeface="Arial"/>
                <a:cs typeface="Arial"/>
              </a:rPr>
              <a:t>T</a:t>
            </a:r>
            <a:r>
              <a:rPr sz="2400" spc="-200" dirty="0">
                <a:solidFill>
                  <a:srgbClr val="001F5F"/>
                </a:solidFill>
                <a:latin typeface="Arial"/>
                <a:cs typeface="Arial"/>
              </a:rPr>
              <a:t>ANDARD</a:t>
            </a:r>
            <a:r>
              <a:rPr sz="2400" dirty="0">
                <a:solidFill>
                  <a:srgbClr val="001F5F"/>
                </a:solidFill>
                <a:latin typeface="Arial"/>
                <a:cs typeface="Arial"/>
              </a:rPr>
              <a:t>S</a:t>
            </a:r>
            <a:endParaRPr sz="2400" dirty="0">
              <a:latin typeface="Arial"/>
              <a:cs typeface="Arial"/>
            </a:endParaRPr>
          </a:p>
        </p:txBody>
      </p:sp>
      <p:sp>
        <p:nvSpPr>
          <p:cNvPr id="5" name="object 5"/>
          <p:cNvSpPr txBox="1"/>
          <p:nvPr/>
        </p:nvSpPr>
        <p:spPr>
          <a:xfrm>
            <a:off x="374650" y="991513"/>
            <a:ext cx="5160277" cy="2072362"/>
          </a:xfrm>
          <a:prstGeom prst="rect">
            <a:avLst/>
          </a:prstGeom>
        </p:spPr>
        <p:txBody>
          <a:bodyPr vert="horz" wrap="square" lIns="0" tIns="12700" rIns="0" bIns="0" rtlCol="0">
            <a:spAutoFit/>
          </a:bodyPr>
          <a:lstStyle/>
          <a:p>
            <a:pPr marL="12700" marR="183515" algn="just">
              <a:lnSpc>
                <a:spcPct val="100000"/>
              </a:lnSpc>
              <a:spcBef>
                <a:spcPts val="100"/>
              </a:spcBef>
            </a:pPr>
            <a:r>
              <a:rPr sz="1600" spc="-30" dirty="0">
                <a:solidFill>
                  <a:srgbClr val="221F1F"/>
                </a:solidFill>
                <a:latin typeface="+mj-lt"/>
                <a:cs typeface="Arial"/>
              </a:rPr>
              <a:t>We </a:t>
            </a:r>
            <a:r>
              <a:rPr sz="1600" spc="-45" dirty="0">
                <a:solidFill>
                  <a:srgbClr val="221F1F"/>
                </a:solidFill>
                <a:latin typeface="+mj-lt"/>
                <a:cs typeface="Arial"/>
              </a:rPr>
              <a:t>have </a:t>
            </a:r>
            <a:r>
              <a:rPr sz="1600" spc="-15" dirty="0">
                <a:solidFill>
                  <a:srgbClr val="221F1F"/>
                </a:solidFill>
                <a:latin typeface="+mj-lt"/>
                <a:cs typeface="Arial"/>
              </a:rPr>
              <a:t>strict </a:t>
            </a:r>
            <a:r>
              <a:rPr sz="1600" spc="-35" dirty="0">
                <a:solidFill>
                  <a:srgbClr val="221F1F"/>
                </a:solidFill>
                <a:latin typeface="+mj-lt"/>
                <a:cs typeface="Arial"/>
              </a:rPr>
              <a:t>policies </a:t>
            </a:r>
            <a:r>
              <a:rPr sz="1600" spc="-20" dirty="0">
                <a:solidFill>
                  <a:srgbClr val="221F1F"/>
                </a:solidFill>
                <a:latin typeface="+mj-lt"/>
                <a:cs typeface="Arial"/>
              </a:rPr>
              <a:t>adhering </a:t>
            </a:r>
            <a:r>
              <a:rPr sz="1600" spc="10" dirty="0">
                <a:solidFill>
                  <a:srgbClr val="221F1F"/>
                </a:solidFill>
                <a:latin typeface="+mj-lt"/>
                <a:cs typeface="Arial"/>
              </a:rPr>
              <a:t>to </a:t>
            </a:r>
            <a:r>
              <a:rPr sz="1600" spc="-15" dirty="0">
                <a:solidFill>
                  <a:srgbClr val="221F1F"/>
                </a:solidFill>
                <a:latin typeface="+mj-lt"/>
                <a:cs typeface="Arial"/>
              </a:rPr>
              <a:t>quality </a:t>
            </a:r>
            <a:r>
              <a:rPr sz="1600" spc="-5" dirty="0">
                <a:solidFill>
                  <a:srgbClr val="221F1F"/>
                </a:solidFill>
                <a:latin typeface="+mj-lt"/>
                <a:cs typeface="Arial"/>
              </a:rPr>
              <a:t>control. </a:t>
            </a:r>
            <a:r>
              <a:rPr sz="1600" spc="-25" dirty="0">
                <a:solidFill>
                  <a:srgbClr val="221F1F"/>
                </a:solidFill>
                <a:latin typeface="+mj-lt"/>
                <a:cs typeface="Arial"/>
              </a:rPr>
              <a:t>Quality </a:t>
            </a:r>
            <a:r>
              <a:rPr sz="1600" spc="-30" dirty="0">
                <a:solidFill>
                  <a:srgbClr val="221F1F"/>
                </a:solidFill>
                <a:latin typeface="+mj-lt"/>
                <a:cs typeface="Arial"/>
              </a:rPr>
              <a:t>is </a:t>
            </a:r>
            <a:r>
              <a:rPr sz="1600" spc="5" dirty="0">
                <a:solidFill>
                  <a:srgbClr val="221F1F"/>
                </a:solidFill>
                <a:latin typeface="+mj-lt"/>
                <a:cs typeface="Arial"/>
              </a:rPr>
              <a:t>what </a:t>
            </a:r>
            <a:r>
              <a:rPr sz="1600" spc="-30" dirty="0">
                <a:solidFill>
                  <a:srgbClr val="221F1F"/>
                </a:solidFill>
                <a:latin typeface="+mj-lt"/>
                <a:cs typeface="Arial"/>
              </a:rPr>
              <a:t>we </a:t>
            </a:r>
            <a:r>
              <a:rPr sz="1600" spc="-25" dirty="0">
                <a:solidFill>
                  <a:srgbClr val="221F1F"/>
                </a:solidFill>
                <a:latin typeface="+mj-lt"/>
                <a:cs typeface="Arial"/>
              </a:rPr>
              <a:t> </a:t>
            </a:r>
            <a:r>
              <a:rPr sz="1600" spc="-35" dirty="0">
                <a:solidFill>
                  <a:srgbClr val="221F1F"/>
                </a:solidFill>
                <a:latin typeface="+mj-lt"/>
                <a:cs typeface="Arial"/>
              </a:rPr>
              <a:t>sell. </a:t>
            </a:r>
            <a:r>
              <a:rPr sz="1600" spc="-25" dirty="0">
                <a:solidFill>
                  <a:srgbClr val="221F1F"/>
                </a:solidFill>
                <a:latin typeface="+mj-lt"/>
                <a:cs typeface="Arial"/>
              </a:rPr>
              <a:t>We </a:t>
            </a:r>
            <a:r>
              <a:rPr sz="1600" spc="-40" dirty="0">
                <a:solidFill>
                  <a:srgbClr val="221F1F"/>
                </a:solidFill>
                <a:latin typeface="+mj-lt"/>
                <a:cs typeface="Arial"/>
              </a:rPr>
              <a:t>believe </a:t>
            </a:r>
            <a:r>
              <a:rPr sz="1600" spc="-10" dirty="0">
                <a:solidFill>
                  <a:srgbClr val="221F1F"/>
                </a:solidFill>
                <a:latin typeface="+mj-lt"/>
                <a:cs typeface="Arial"/>
              </a:rPr>
              <a:t>in</a:t>
            </a:r>
            <a:r>
              <a:rPr sz="1600" spc="-5" dirty="0">
                <a:solidFill>
                  <a:srgbClr val="221F1F"/>
                </a:solidFill>
                <a:latin typeface="+mj-lt"/>
                <a:cs typeface="Arial"/>
              </a:rPr>
              <a:t> </a:t>
            </a:r>
            <a:r>
              <a:rPr sz="1600" spc="-10" dirty="0">
                <a:solidFill>
                  <a:srgbClr val="221F1F"/>
                </a:solidFill>
                <a:latin typeface="+mj-lt"/>
                <a:cs typeface="Arial"/>
              </a:rPr>
              <a:t>the </a:t>
            </a:r>
            <a:r>
              <a:rPr sz="1600" spc="-20" dirty="0">
                <a:solidFill>
                  <a:srgbClr val="221F1F"/>
                </a:solidFill>
                <a:latin typeface="+mj-lt"/>
                <a:cs typeface="Arial"/>
              </a:rPr>
              <a:t>concept </a:t>
            </a:r>
            <a:r>
              <a:rPr sz="1600" spc="5" dirty="0">
                <a:solidFill>
                  <a:srgbClr val="221F1F"/>
                </a:solidFill>
                <a:latin typeface="+mj-lt"/>
                <a:cs typeface="Arial"/>
              </a:rPr>
              <a:t>of </a:t>
            </a:r>
            <a:r>
              <a:rPr sz="1600" spc="-5" dirty="0">
                <a:solidFill>
                  <a:srgbClr val="221F1F"/>
                </a:solidFill>
                <a:latin typeface="+mj-lt"/>
                <a:cs typeface="Arial"/>
              </a:rPr>
              <a:t>“DO </a:t>
            </a:r>
            <a:r>
              <a:rPr sz="1600" spc="-45" dirty="0">
                <a:solidFill>
                  <a:srgbClr val="221F1F"/>
                </a:solidFill>
                <a:latin typeface="+mj-lt"/>
                <a:cs typeface="Arial"/>
              </a:rPr>
              <a:t>IT </a:t>
            </a:r>
            <a:r>
              <a:rPr sz="1600" spc="-85" dirty="0">
                <a:solidFill>
                  <a:srgbClr val="221F1F"/>
                </a:solidFill>
                <a:latin typeface="+mj-lt"/>
                <a:cs typeface="Arial"/>
              </a:rPr>
              <a:t>RIGHT </a:t>
            </a:r>
            <a:r>
              <a:rPr sz="1600" spc="-75" dirty="0">
                <a:solidFill>
                  <a:srgbClr val="221F1F"/>
                </a:solidFill>
                <a:latin typeface="+mj-lt"/>
                <a:cs typeface="Arial"/>
              </a:rPr>
              <a:t>THE </a:t>
            </a:r>
            <a:r>
              <a:rPr sz="1600" spc="-110" dirty="0">
                <a:solidFill>
                  <a:srgbClr val="221F1F"/>
                </a:solidFill>
                <a:latin typeface="+mj-lt"/>
                <a:cs typeface="Arial"/>
              </a:rPr>
              <a:t>FIRST </a:t>
            </a:r>
            <a:r>
              <a:rPr sz="1600" spc="-25" dirty="0">
                <a:solidFill>
                  <a:srgbClr val="221F1F"/>
                </a:solidFill>
                <a:latin typeface="+mj-lt"/>
                <a:cs typeface="Arial"/>
              </a:rPr>
              <a:t>TIME”. </a:t>
            </a:r>
            <a:r>
              <a:rPr sz="1600" spc="-45" dirty="0">
                <a:solidFill>
                  <a:srgbClr val="221F1F"/>
                </a:solidFill>
                <a:latin typeface="+mj-lt"/>
                <a:cs typeface="Arial"/>
              </a:rPr>
              <a:t>We </a:t>
            </a:r>
            <a:r>
              <a:rPr sz="1600" spc="-40" dirty="0">
                <a:solidFill>
                  <a:srgbClr val="221F1F"/>
                </a:solidFill>
                <a:latin typeface="+mj-lt"/>
                <a:cs typeface="Arial"/>
              </a:rPr>
              <a:t> </a:t>
            </a:r>
            <a:r>
              <a:rPr sz="1600" spc="-25" dirty="0">
                <a:solidFill>
                  <a:srgbClr val="221F1F"/>
                </a:solidFill>
                <a:latin typeface="+mj-lt"/>
                <a:cs typeface="Arial"/>
              </a:rPr>
              <a:t>constantly </a:t>
            </a:r>
            <a:r>
              <a:rPr sz="1600" spc="-35" dirty="0">
                <a:solidFill>
                  <a:srgbClr val="221F1F"/>
                </a:solidFill>
                <a:latin typeface="+mj-lt"/>
                <a:cs typeface="Arial"/>
              </a:rPr>
              <a:t>strive </a:t>
            </a:r>
            <a:r>
              <a:rPr sz="1600" spc="10" dirty="0">
                <a:solidFill>
                  <a:srgbClr val="221F1F"/>
                </a:solidFill>
                <a:latin typeface="+mj-lt"/>
                <a:cs typeface="Arial"/>
              </a:rPr>
              <a:t>for </a:t>
            </a:r>
            <a:r>
              <a:rPr sz="1600" spc="-35" dirty="0">
                <a:solidFill>
                  <a:srgbClr val="221F1F"/>
                </a:solidFill>
                <a:latin typeface="+mj-lt"/>
                <a:cs typeface="Arial"/>
              </a:rPr>
              <a:t>extreme </a:t>
            </a:r>
            <a:r>
              <a:rPr sz="1600" spc="-15" dirty="0">
                <a:solidFill>
                  <a:srgbClr val="221F1F"/>
                </a:solidFill>
                <a:latin typeface="+mj-lt"/>
                <a:cs typeface="Arial"/>
              </a:rPr>
              <a:t>quality</a:t>
            </a:r>
            <a:r>
              <a:rPr sz="1600" spc="-10" dirty="0">
                <a:solidFill>
                  <a:srgbClr val="221F1F"/>
                </a:solidFill>
                <a:latin typeface="+mj-lt"/>
                <a:cs typeface="Arial"/>
              </a:rPr>
              <a:t> </a:t>
            </a:r>
            <a:r>
              <a:rPr sz="1600" spc="-15" dirty="0">
                <a:solidFill>
                  <a:srgbClr val="221F1F"/>
                </a:solidFill>
                <a:latin typeface="+mj-lt"/>
                <a:cs typeface="Arial"/>
              </a:rPr>
              <a:t>products </a:t>
            </a:r>
            <a:r>
              <a:rPr sz="1600" spc="-20" dirty="0">
                <a:solidFill>
                  <a:srgbClr val="221F1F"/>
                </a:solidFill>
                <a:latin typeface="+mj-lt"/>
                <a:cs typeface="Arial"/>
              </a:rPr>
              <a:t>and </a:t>
            </a:r>
            <a:r>
              <a:rPr sz="1600" spc="-5" dirty="0">
                <a:solidFill>
                  <a:srgbClr val="221F1F"/>
                </a:solidFill>
                <a:latin typeface="+mj-lt"/>
                <a:cs typeface="Arial"/>
              </a:rPr>
              <a:t>on time </a:t>
            </a:r>
            <a:r>
              <a:rPr sz="1600" spc="-35" dirty="0">
                <a:solidFill>
                  <a:srgbClr val="221F1F"/>
                </a:solidFill>
                <a:latin typeface="+mj-lt"/>
                <a:cs typeface="Arial"/>
              </a:rPr>
              <a:t>delivery </a:t>
            </a:r>
            <a:r>
              <a:rPr sz="1600" spc="-30" dirty="0">
                <a:solidFill>
                  <a:srgbClr val="221F1F"/>
                </a:solidFill>
                <a:latin typeface="+mj-lt"/>
                <a:cs typeface="Arial"/>
              </a:rPr>
              <a:t> </a:t>
            </a:r>
            <a:r>
              <a:rPr sz="1600" spc="-45" dirty="0">
                <a:solidFill>
                  <a:srgbClr val="221F1F"/>
                </a:solidFill>
                <a:latin typeface="+mj-lt"/>
                <a:cs typeface="Arial"/>
              </a:rPr>
              <a:t>schedules</a:t>
            </a:r>
            <a:r>
              <a:rPr sz="1600" spc="-180" dirty="0">
                <a:solidFill>
                  <a:srgbClr val="221F1F"/>
                </a:solidFill>
                <a:latin typeface="+mj-lt"/>
                <a:cs typeface="Arial"/>
              </a:rPr>
              <a:t> </a:t>
            </a:r>
            <a:r>
              <a:rPr sz="1600" spc="15" dirty="0">
                <a:solidFill>
                  <a:srgbClr val="221F1F"/>
                </a:solidFill>
                <a:latin typeface="+mj-lt"/>
                <a:cs typeface="Arial"/>
              </a:rPr>
              <a:t>to</a:t>
            </a:r>
            <a:r>
              <a:rPr sz="1600" spc="-90" dirty="0">
                <a:solidFill>
                  <a:srgbClr val="221F1F"/>
                </a:solidFill>
                <a:latin typeface="+mj-lt"/>
                <a:cs typeface="Arial"/>
              </a:rPr>
              <a:t> </a:t>
            </a:r>
            <a:r>
              <a:rPr sz="1600" spc="-35" dirty="0">
                <a:solidFill>
                  <a:srgbClr val="221F1F"/>
                </a:solidFill>
                <a:latin typeface="+mj-lt"/>
                <a:cs typeface="Arial"/>
              </a:rPr>
              <a:t>maximize</a:t>
            </a:r>
            <a:r>
              <a:rPr sz="1600" spc="-105" dirty="0">
                <a:solidFill>
                  <a:srgbClr val="221F1F"/>
                </a:solidFill>
                <a:latin typeface="+mj-lt"/>
                <a:cs typeface="Arial"/>
              </a:rPr>
              <a:t> </a:t>
            </a:r>
            <a:r>
              <a:rPr sz="1600" spc="-25" dirty="0">
                <a:solidFill>
                  <a:srgbClr val="221F1F"/>
                </a:solidFill>
                <a:latin typeface="+mj-lt"/>
                <a:cs typeface="Arial"/>
              </a:rPr>
              <a:t>customer</a:t>
            </a:r>
            <a:r>
              <a:rPr sz="1600" spc="-170" dirty="0">
                <a:solidFill>
                  <a:srgbClr val="221F1F"/>
                </a:solidFill>
                <a:latin typeface="+mj-lt"/>
                <a:cs typeface="Arial"/>
              </a:rPr>
              <a:t> </a:t>
            </a:r>
            <a:r>
              <a:rPr sz="1600" spc="-25" dirty="0">
                <a:solidFill>
                  <a:srgbClr val="221F1F"/>
                </a:solidFill>
                <a:latin typeface="+mj-lt"/>
                <a:cs typeface="Arial"/>
              </a:rPr>
              <a:t>satisfaction.</a:t>
            </a:r>
            <a:endParaRPr sz="1600" dirty="0">
              <a:latin typeface="+mj-lt"/>
              <a:cs typeface="Arial"/>
            </a:endParaRPr>
          </a:p>
          <a:p>
            <a:pPr marL="12700" marR="5080" algn="just">
              <a:lnSpc>
                <a:spcPct val="100000"/>
              </a:lnSpc>
              <a:spcBef>
                <a:spcPts val="710"/>
              </a:spcBef>
            </a:pPr>
            <a:r>
              <a:rPr sz="1600" spc="-30" dirty="0">
                <a:solidFill>
                  <a:srgbClr val="221F1F"/>
                </a:solidFill>
                <a:latin typeface="+mj-lt"/>
                <a:cs typeface="Arial"/>
              </a:rPr>
              <a:t>We </a:t>
            </a:r>
            <a:r>
              <a:rPr sz="1600" spc="-45" dirty="0">
                <a:solidFill>
                  <a:srgbClr val="221F1F"/>
                </a:solidFill>
                <a:latin typeface="+mj-lt"/>
                <a:cs typeface="Arial"/>
              </a:rPr>
              <a:t>have </a:t>
            </a:r>
            <a:r>
              <a:rPr sz="1600" spc="-25" dirty="0">
                <a:solidFill>
                  <a:srgbClr val="221F1F"/>
                </a:solidFill>
                <a:latin typeface="+mj-lt"/>
                <a:cs typeface="Arial"/>
              </a:rPr>
              <a:t>moved </a:t>
            </a:r>
            <a:r>
              <a:rPr sz="1600" spc="-15" dirty="0">
                <a:solidFill>
                  <a:srgbClr val="221F1F"/>
                </a:solidFill>
                <a:latin typeface="+mj-lt"/>
                <a:cs typeface="Arial"/>
              </a:rPr>
              <a:t>towards </a:t>
            </a:r>
            <a:r>
              <a:rPr sz="1600" spc="-65" dirty="0">
                <a:solidFill>
                  <a:srgbClr val="221F1F"/>
                </a:solidFill>
                <a:latin typeface="+mj-lt"/>
                <a:cs typeface="Arial"/>
              </a:rPr>
              <a:t>Total </a:t>
            </a:r>
            <a:r>
              <a:rPr sz="1600" spc="-25" dirty="0">
                <a:solidFill>
                  <a:srgbClr val="221F1F"/>
                </a:solidFill>
                <a:latin typeface="+mj-lt"/>
                <a:cs typeface="Arial"/>
              </a:rPr>
              <a:t>Quality </a:t>
            </a:r>
            <a:r>
              <a:rPr sz="1600" spc="-20" dirty="0">
                <a:solidFill>
                  <a:srgbClr val="221F1F"/>
                </a:solidFill>
                <a:latin typeface="+mj-lt"/>
                <a:cs typeface="Arial"/>
              </a:rPr>
              <a:t>Management by </a:t>
            </a:r>
            <a:r>
              <a:rPr sz="1600" spc="-40" dirty="0">
                <a:solidFill>
                  <a:srgbClr val="221F1F"/>
                </a:solidFill>
                <a:latin typeface="+mj-lt"/>
                <a:cs typeface="Arial"/>
              </a:rPr>
              <a:t>incessant </a:t>
            </a:r>
            <a:r>
              <a:rPr sz="1600" spc="-5" dirty="0">
                <a:solidFill>
                  <a:srgbClr val="221F1F"/>
                </a:solidFill>
                <a:latin typeface="+mj-lt"/>
                <a:cs typeface="Arial"/>
              </a:rPr>
              <a:t>training </a:t>
            </a:r>
            <a:r>
              <a:rPr sz="1600" dirty="0">
                <a:solidFill>
                  <a:srgbClr val="221F1F"/>
                </a:solidFill>
                <a:latin typeface="+mj-lt"/>
                <a:cs typeface="Arial"/>
              </a:rPr>
              <a:t> </a:t>
            </a:r>
            <a:r>
              <a:rPr sz="1600" spc="10" dirty="0">
                <a:solidFill>
                  <a:srgbClr val="221F1F"/>
                </a:solidFill>
                <a:latin typeface="+mj-lt"/>
                <a:cs typeface="Arial"/>
              </a:rPr>
              <a:t>of</a:t>
            </a:r>
            <a:r>
              <a:rPr sz="1600" spc="25" dirty="0">
                <a:solidFill>
                  <a:srgbClr val="221F1F"/>
                </a:solidFill>
                <a:latin typeface="+mj-lt"/>
                <a:cs typeface="Arial"/>
              </a:rPr>
              <a:t> </a:t>
            </a:r>
            <a:r>
              <a:rPr sz="1600" dirty="0">
                <a:solidFill>
                  <a:srgbClr val="221F1F"/>
                </a:solidFill>
                <a:latin typeface="+mj-lt"/>
                <a:cs typeface="Arial"/>
              </a:rPr>
              <a:t>our</a:t>
            </a:r>
            <a:r>
              <a:rPr sz="1600" spc="325" dirty="0">
                <a:solidFill>
                  <a:srgbClr val="221F1F"/>
                </a:solidFill>
                <a:latin typeface="+mj-lt"/>
                <a:cs typeface="Arial"/>
              </a:rPr>
              <a:t> </a:t>
            </a:r>
            <a:r>
              <a:rPr sz="1600" spc="-45" dirty="0">
                <a:solidFill>
                  <a:srgbClr val="221F1F"/>
                </a:solidFill>
                <a:latin typeface="+mj-lt"/>
                <a:cs typeface="Arial"/>
              </a:rPr>
              <a:t>employees</a:t>
            </a:r>
            <a:r>
              <a:rPr sz="1600" spc="-100" dirty="0">
                <a:solidFill>
                  <a:srgbClr val="221F1F"/>
                </a:solidFill>
                <a:latin typeface="+mj-lt"/>
                <a:cs typeface="Arial"/>
              </a:rPr>
              <a:t> </a:t>
            </a:r>
            <a:r>
              <a:rPr sz="1600" spc="10" dirty="0">
                <a:solidFill>
                  <a:srgbClr val="221F1F"/>
                </a:solidFill>
                <a:latin typeface="+mj-lt"/>
                <a:cs typeface="Arial"/>
              </a:rPr>
              <a:t>with</a:t>
            </a:r>
            <a:r>
              <a:rPr sz="1600" spc="75" dirty="0">
                <a:solidFill>
                  <a:srgbClr val="221F1F"/>
                </a:solidFill>
                <a:latin typeface="+mj-lt"/>
                <a:cs typeface="Arial"/>
              </a:rPr>
              <a:t> </a:t>
            </a:r>
            <a:r>
              <a:rPr sz="1600" spc="-20" dirty="0">
                <a:solidFill>
                  <a:srgbClr val="221F1F"/>
                </a:solidFill>
                <a:latin typeface="+mj-lt"/>
                <a:cs typeface="Arial"/>
              </a:rPr>
              <a:t>an</a:t>
            </a:r>
            <a:r>
              <a:rPr sz="1600" spc="-65" dirty="0">
                <a:solidFill>
                  <a:srgbClr val="221F1F"/>
                </a:solidFill>
                <a:latin typeface="+mj-lt"/>
                <a:cs typeface="Arial"/>
              </a:rPr>
              <a:t> </a:t>
            </a:r>
            <a:r>
              <a:rPr sz="1600" spc="-5" dirty="0">
                <a:solidFill>
                  <a:srgbClr val="221F1F"/>
                </a:solidFill>
                <a:latin typeface="+mj-lt"/>
                <a:cs typeface="Arial"/>
              </a:rPr>
              <a:t>attitude</a:t>
            </a:r>
            <a:r>
              <a:rPr sz="1600" spc="25" dirty="0">
                <a:solidFill>
                  <a:srgbClr val="221F1F"/>
                </a:solidFill>
                <a:latin typeface="+mj-lt"/>
                <a:cs typeface="Arial"/>
              </a:rPr>
              <a:t> </a:t>
            </a:r>
            <a:r>
              <a:rPr sz="1600" spc="-25" dirty="0">
                <a:solidFill>
                  <a:srgbClr val="221F1F"/>
                </a:solidFill>
                <a:latin typeface="+mj-lt"/>
                <a:cs typeface="Arial"/>
              </a:rPr>
              <a:t>directed</a:t>
            </a:r>
            <a:r>
              <a:rPr sz="1600" spc="-40" dirty="0">
                <a:solidFill>
                  <a:srgbClr val="221F1F"/>
                </a:solidFill>
                <a:latin typeface="+mj-lt"/>
                <a:cs typeface="Arial"/>
              </a:rPr>
              <a:t> </a:t>
            </a:r>
            <a:r>
              <a:rPr sz="1600" spc="-15" dirty="0">
                <a:solidFill>
                  <a:srgbClr val="221F1F"/>
                </a:solidFill>
                <a:latin typeface="+mj-lt"/>
                <a:cs typeface="Arial"/>
              </a:rPr>
              <a:t>towards</a:t>
            </a:r>
            <a:r>
              <a:rPr sz="1600" spc="-5" dirty="0">
                <a:solidFill>
                  <a:srgbClr val="221F1F"/>
                </a:solidFill>
                <a:latin typeface="+mj-lt"/>
                <a:cs typeface="Arial"/>
              </a:rPr>
              <a:t> </a:t>
            </a:r>
            <a:r>
              <a:rPr sz="1600" spc="-15" dirty="0">
                <a:solidFill>
                  <a:srgbClr val="221F1F"/>
                </a:solidFill>
                <a:latin typeface="+mj-lt"/>
                <a:cs typeface="Arial"/>
              </a:rPr>
              <a:t>improvement.</a:t>
            </a:r>
            <a:endParaRPr sz="1600" dirty="0">
              <a:latin typeface="+mj-lt"/>
              <a:cs typeface="Arial"/>
            </a:endParaRPr>
          </a:p>
        </p:txBody>
      </p:sp>
      <p:sp>
        <p:nvSpPr>
          <p:cNvPr id="6" name="object 6"/>
          <p:cNvSpPr txBox="1"/>
          <p:nvPr/>
        </p:nvSpPr>
        <p:spPr>
          <a:xfrm>
            <a:off x="7537450" y="6080219"/>
            <a:ext cx="5029200" cy="1359987"/>
          </a:xfrm>
          <a:prstGeom prst="rect">
            <a:avLst/>
          </a:prstGeom>
        </p:spPr>
        <p:txBody>
          <a:bodyPr vert="horz" wrap="square" lIns="0" tIns="26034" rIns="0" bIns="0" rtlCol="0">
            <a:spAutoFit/>
          </a:bodyPr>
          <a:lstStyle/>
          <a:p>
            <a:pPr marL="20320">
              <a:spcBef>
                <a:spcPts val="215"/>
              </a:spcBef>
            </a:pPr>
            <a:r>
              <a:rPr lang="en-US" sz="1600" spc="5" dirty="0" smtClean="0">
                <a:solidFill>
                  <a:schemeClr val="tx1"/>
                </a:solidFill>
                <a:latin typeface="+mj-lt"/>
                <a:cs typeface="Arial"/>
              </a:rPr>
              <a:t>	</a:t>
            </a:r>
            <a:r>
              <a:rPr lang="en-US" sz="1600" spc="5" dirty="0" err="1" smtClean="0">
                <a:solidFill>
                  <a:schemeClr val="tx1"/>
                </a:solidFill>
                <a:latin typeface="+mj-lt"/>
                <a:cs typeface="Arial"/>
              </a:rPr>
              <a:t>Amit</a:t>
            </a:r>
            <a:r>
              <a:rPr lang="en-US" sz="1600" spc="5" dirty="0" smtClean="0">
                <a:solidFill>
                  <a:schemeClr val="tx1"/>
                </a:solidFill>
                <a:latin typeface="+mj-lt"/>
                <a:cs typeface="Arial"/>
              </a:rPr>
              <a:t> </a:t>
            </a:r>
            <a:r>
              <a:rPr lang="en-US" sz="1600" spc="5" dirty="0" smtClean="0">
                <a:solidFill>
                  <a:schemeClr val="tx1"/>
                </a:solidFill>
                <a:latin typeface="+mj-lt"/>
                <a:cs typeface="Arial"/>
              </a:rPr>
              <a:t>Kumar</a:t>
            </a:r>
          </a:p>
          <a:p>
            <a:pPr marL="20320">
              <a:spcBef>
                <a:spcPts val="215"/>
              </a:spcBef>
            </a:pPr>
            <a:r>
              <a:rPr lang="nb-NO" sz="1600" spc="5" dirty="0" smtClean="0">
                <a:solidFill>
                  <a:schemeClr val="tx1"/>
                </a:solidFill>
                <a:latin typeface="+mj-lt"/>
                <a:cs typeface="Arial"/>
              </a:rPr>
              <a:t>	</a:t>
            </a:r>
            <a:r>
              <a:rPr lang="nb-NO" sz="1600" spc="5" dirty="0">
                <a:solidFill>
                  <a:schemeClr val="tx1"/>
                </a:solidFill>
                <a:latin typeface="+mj-lt"/>
                <a:cs typeface="Arial"/>
              </a:rPr>
              <a:t>Mobil: </a:t>
            </a:r>
            <a:r>
              <a:rPr lang="nb-NO" sz="1600" spc="5" dirty="0" smtClean="0">
                <a:solidFill>
                  <a:schemeClr val="tx1"/>
                </a:solidFill>
                <a:latin typeface="+mj-lt"/>
                <a:cs typeface="Arial"/>
              </a:rPr>
              <a:t>+91 829 558 5550</a:t>
            </a:r>
            <a:endParaRPr lang="en-US" sz="1600" spc="5" dirty="0">
              <a:solidFill>
                <a:schemeClr val="tx1"/>
              </a:solidFill>
              <a:latin typeface="+mj-lt"/>
              <a:cs typeface="Arial"/>
            </a:endParaRPr>
          </a:p>
          <a:p>
            <a:pPr marL="20320">
              <a:spcBef>
                <a:spcPts val="215"/>
              </a:spcBef>
            </a:pPr>
            <a:r>
              <a:rPr lang="en-US" sz="1600" spc="25" dirty="0" smtClean="0">
                <a:solidFill>
                  <a:schemeClr val="tx1"/>
                </a:solidFill>
                <a:latin typeface="+mj-lt"/>
                <a:cs typeface="Arial"/>
              </a:rPr>
              <a:t>	</a:t>
            </a:r>
            <a:r>
              <a:rPr lang="en-US" sz="1600" u="sng" spc="20" dirty="0">
                <a:solidFill>
                  <a:schemeClr val="tx1"/>
                </a:solidFill>
                <a:uFill>
                  <a:solidFill>
                    <a:srgbClr val="0000FF"/>
                  </a:solidFill>
                </a:uFill>
                <a:latin typeface="+mj-lt"/>
                <a:cs typeface="Arial"/>
                <a:hlinkClick r:id="rId2"/>
              </a:rPr>
              <a:t>amit@loveishome.co.in</a:t>
            </a:r>
            <a:endParaRPr lang="en-US" sz="1600" dirty="0">
              <a:solidFill>
                <a:schemeClr val="tx1"/>
              </a:solidFill>
              <a:latin typeface="+mj-lt"/>
              <a:cs typeface="Arial"/>
            </a:endParaRPr>
          </a:p>
          <a:p>
            <a:pPr marL="20320">
              <a:spcBef>
                <a:spcPts val="215"/>
              </a:spcBef>
            </a:pPr>
            <a:r>
              <a:rPr lang="nb-NO" sz="1600" spc="5" dirty="0" smtClean="0">
                <a:solidFill>
                  <a:schemeClr val="tx1"/>
                </a:solidFill>
                <a:cs typeface="Arial"/>
              </a:rPr>
              <a:t>	</a:t>
            </a:r>
            <a:r>
              <a:rPr lang="en-US" sz="1600" u="sng" spc="20" dirty="0" smtClean="0">
                <a:solidFill>
                  <a:schemeClr val="tx1"/>
                </a:solidFill>
                <a:uFill>
                  <a:solidFill>
                    <a:srgbClr val="0000FF"/>
                  </a:solidFill>
                </a:uFill>
                <a:latin typeface="+mj-lt"/>
                <a:cs typeface="Arial"/>
                <a:hlinkClick r:id="rId3"/>
              </a:rPr>
              <a:t>info@loveishome.co.in</a:t>
            </a:r>
            <a:endParaRPr lang="en-US" sz="1600" u="sng" spc="20" dirty="0" smtClean="0">
              <a:solidFill>
                <a:schemeClr val="tx1"/>
              </a:solidFill>
              <a:uFill>
                <a:solidFill>
                  <a:srgbClr val="0000FF"/>
                </a:solidFill>
              </a:uFill>
              <a:latin typeface="+mj-lt"/>
              <a:cs typeface="Arial"/>
            </a:endParaRPr>
          </a:p>
          <a:p>
            <a:pPr marL="20320">
              <a:spcBef>
                <a:spcPts val="215"/>
              </a:spcBef>
            </a:pPr>
            <a:endParaRPr lang="en-US" sz="1600" u="sng" spc="20" dirty="0" smtClean="0">
              <a:solidFill>
                <a:schemeClr val="tx1"/>
              </a:solidFill>
              <a:uFill>
                <a:solidFill>
                  <a:srgbClr val="0000FF"/>
                </a:solidFill>
              </a:uFill>
              <a:latin typeface="+mj-lt"/>
              <a:cs typeface="Arial"/>
            </a:endParaRPr>
          </a:p>
        </p:txBody>
      </p:sp>
      <p:sp>
        <p:nvSpPr>
          <p:cNvPr id="7" name="object 7"/>
          <p:cNvSpPr txBox="1"/>
          <p:nvPr/>
        </p:nvSpPr>
        <p:spPr>
          <a:xfrm>
            <a:off x="1236675" y="3292475"/>
            <a:ext cx="1903730" cy="1098378"/>
          </a:xfrm>
          <a:prstGeom prst="rect">
            <a:avLst/>
          </a:prstGeom>
        </p:spPr>
        <p:txBody>
          <a:bodyPr vert="horz" wrap="square" lIns="0" tIns="13335" rIns="0" bIns="0" rtlCol="0">
            <a:spAutoFit/>
          </a:bodyPr>
          <a:lstStyle/>
          <a:p>
            <a:pPr marL="12700">
              <a:lnSpc>
                <a:spcPct val="100000"/>
              </a:lnSpc>
              <a:spcBef>
                <a:spcPts val="105"/>
              </a:spcBef>
            </a:pPr>
            <a:r>
              <a:rPr sz="7050" spc="-450" dirty="0">
                <a:solidFill>
                  <a:srgbClr val="F8AA8F"/>
                </a:solidFill>
                <a:latin typeface="Arial"/>
                <a:cs typeface="Arial"/>
              </a:rPr>
              <a:t>O</a:t>
            </a:r>
            <a:r>
              <a:rPr sz="7050" spc="-440" dirty="0">
                <a:solidFill>
                  <a:srgbClr val="F8AA8F"/>
                </a:solidFill>
                <a:latin typeface="Arial"/>
                <a:cs typeface="Arial"/>
              </a:rPr>
              <a:t>U</a:t>
            </a:r>
            <a:r>
              <a:rPr sz="7050" dirty="0">
                <a:solidFill>
                  <a:srgbClr val="F8AA8F"/>
                </a:solidFill>
                <a:latin typeface="Arial"/>
                <a:cs typeface="Arial"/>
              </a:rPr>
              <a:t>R</a:t>
            </a:r>
            <a:endParaRPr sz="7050" dirty="0">
              <a:latin typeface="Arial"/>
              <a:cs typeface="Arial"/>
            </a:endParaRPr>
          </a:p>
        </p:txBody>
      </p:sp>
      <p:sp>
        <p:nvSpPr>
          <p:cNvPr id="8" name="object 8"/>
          <p:cNvSpPr txBox="1"/>
          <p:nvPr/>
        </p:nvSpPr>
        <p:spPr>
          <a:xfrm>
            <a:off x="1343662" y="4188918"/>
            <a:ext cx="1768475" cy="636713"/>
          </a:xfrm>
          <a:prstGeom prst="rect">
            <a:avLst/>
          </a:prstGeom>
        </p:spPr>
        <p:txBody>
          <a:bodyPr vert="horz" wrap="square" lIns="0" tIns="13335" rIns="0" bIns="0" rtlCol="0">
            <a:spAutoFit/>
          </a:bodyPr>
          <a:lstStyle/>
          <a:p>
            <a:pPr marL="12700">
              <a:lnSpc>
                <a:spcPct val="100000"/>
              </a:lnSpc>
              <a:spcBef>
                <a:spcPts val="105"/>
              </a:spcBef>
            </a:pPr>
            <a:r>
              <a:rPr sz="4050" spc="-950" dirty="0">
                <a:solidFill>
                  <a:srgbClr val="F8AA8F"/>
                </a:solidFill>
                <a:latin typeface="Arial"/>
                <a:cs typeface="Arial"/>
              </a:rPr>
              <a:t>V</a:t>
            </a:r>
            <a:r>
              <a:rPr sz="4050" spc="-315" dirty="0">
                <a:solidFill>
                  <a:srgbClr val="F8AA8F"/>
                </a:solidFill>
                <a:latin typeface="Arial"/>
                <a:cs typeface="Arial"/>
              </a:rPr>
              <a:t>A</a:t>
            </a:r>
            <a:r>
              <a:rPr sz="4050" spc="-340" dirty="0">
                <a:solidFill>
                  <a:srgbClr val="F8AA8F"/>
                </a:solidFill>
                <a:latin typeface="Arial"/>
                <a:cs typeface="Arial"/>
              </a:rPr>
              <a:t>LUE</a:t>
            </a:r>
            <a:r>
              <a:rPr sz="4050" spc="5" dirty="0">
                <a:solidFill>
                  <a:srgbClr val="F8AA8F"/>
                </a:solidFill>
                <a:latin typeface="Arial"/>
                <a:cs typeface="Arial"/>
              </a:rPr>
              <a:t>S</a:t>
            </a:r>
            <a:endParaRPr sz="4050" dirty="0">
              <a:latin typeface="Arial"/>
              <a:cs typeface="Arial"/>
            </a:endParaRPr>
          </a:p>
        </p:txBody>
      </p:sp>
      <p:sp>
        <p:nvSpPr>
          <p:cNvPr id="9" name="object 9"/>
          <p:cNvSpPr txBox="1"/>
          <p:nvPr/>
        </p:nvSpPr>
        <p:spPr>
          <a:xfrm>
            <a:off x="3264155" y="3331084"/>
            <a:ext cx="7321930" cy="1560684"/>
          </a:xfrm>
          <a:prstGeom prst="rect">
            <a:avLst/>
          </a:prstGeom>
        </p:spPr>
        <p:txBody>
          <a:bodyPr vert="horz" wrap="square" lIns="0" tIns="97790" rIns="0" bIns="0" rtlCol="0">
            <a:spAutoFit/>
          </a:bodyPr>
          <a:lstStyle/>
          <a:p>
            <a:pPr marL="12700">
              <a:lnSpc>
                <a:spcPct val="100000"/>
              </a:lnSpc>
              <a:spcBef>
                <a:spcPts val="770"/>
              </a:spcBef>
            </a:pPr>
            <a:r>
              <a:rPr sz="1600" dirty="0">
                <a:solidFill>
                  <a:srgbClr val="FFFFFF"/>
                </a:solidFill>
                <a:latin typeface="+mj-lt"/>
                <a:cs typeface="Wingdings"/>
              </a:rPr>
              <a:t></a:t>
            </a:r>
            <a:r>
              <a:rPr sz="1600" spc="110" dirty="0">
                <a:solidFill>
                  <a:srgbClr val="FFFFFF"/>
                </a:solidFill>
                <a:latin typeface="+mj-lt"/>
                <a:cs typeface="Times New Roman"/>
              </a:rPr>
              <a:t> </a:t>
            </a:r>
            <a:r>
              <a:rPr sz="1600" spc="-30" dirty="0">
                <a:solidFill>
                  <a:srgbClr val="FFFFFF"/>
                </a:solidFill>
                <a:latin typeface="+mj-lt"/>
                <a:cs typeface="Arial"/>
              </a:rPr>
              <a:t>F</a:t>
            </a:r>
            <a:r>
              <a:rPr sz="1600" spc="-20" dirty="0">
                <a:solidFill>
                  <a:srgbClr val="FFFFFF"/>
                </a:solidFill>
                <a:latin typeface="+mj-lt"/>
                <a:cs typeface="Arial"/>
              </a:rPr>
              <a:t>o</a:t>
            </a:r>
            <a:r>
              <a:rPr sz="1600" spc="-30" dirty="0">
                <a:solidFill>
                  <a:srgbClr val="FFFFFF"/>
                </a:solidFill>
                <a:latin typeface="+mj-lt"/>
                <a:cs typeface="Arial"/>
              </a:rPr>
              <a:t>ll</a:t>
            </a:r>
            <a:r>
              <a:rPr sz="1600" spc="-20" dirty="0">
                <a:solidFill>
                  <a:srgbClr val="FFFFFF"/>
                </a:solidFill>
                <a:latin typeface="+mj-lt"/>
                <a:cs typeface="Arial"/>
              </a:rPr>
              <a:t>o</a:t>
            </a:r>
            <a:r>
              <a:rPr sz="1600" spc="-40" dirty="0">
                <a:solidFill>
                  <a:srgbClr val="FFFFFF"/>
                </a:solidFill>
                <a:latin typeface="+mj-lt"/>
                <a:cs typeface="Arial"/>
              </a:rPr>
              <a:t>w</a:t>
            </a:r>
            <a:r>
              <a:rPr sz="1600" spc="-30" dirty="0">
                <a:solidFill>
                  <a:srgbClr val="FFFFFF"/>
                </a:solidFill>
                <a:latin typeface="+mj-lt"/>
                <a:cs typeface="Arial"/>
              </a:rPr>
              <a:t>i</a:t>
            </a:r>
            <a:r>
              <a:rPr sz="1600" spc="-20" dirty="0">
                <a:solidFill>
                  <a:srgbClr val="FFFFFF"/>
                </a:solidFill>
                <a:latin typeface="+mj-lt"/>
                <a:cs typeface="Arial"/>
              </a:rPr>
              <a:t>n</a:t>
            </a:r>
            <a:r>
              <a:rPr sz="1600" dirty="0">
                <a:solidFill>
                  <a:srgbClr val="FFFFFF"/>
                </a:solidFill>
                <a:latin typeface="+mj-lt"/>
                <a:cs typeface="Arial"/>
              </a:rPr>
              <a:t>g</a:t>
            </a:r>
            <a:r>
              <a:rPr sz="1600" spc="-30" dirty="0">
                <a:solidFill>
                  <a:srgbClr val="FFFFFF"/>
                </a:solidFill>
                <a:latin typeface="+mj-lt"/>
                <a:cs typeface="Arial"/>
              </a:rPr>
              <a:t> </a:t>
            </a:r>
            <a:r>
              <a:rPr sz="1600" dirty="0">
                <a:solidFill>
                  <a:srgbClr val="FFFFFF"/>
                </a:solidFill>
                <a:latin typeface="+mj-lt"/>
                <a:cs typeface="Arial"/>
              </a:rPr>
              <a:t>t</a:t>
            </a:r>
            <a:r>
              <a:rPr sz="1600" spc="5" dirty="0">
                <a:solidFill>
                  <a:srgbClr val="FFFFFF"/>
                </a:solidFill>
                <a:latin typeface="+mj-lt"/>
                <a:cs typeface="Arial"/>
              </a:rPr>
              <a:t>h</a:t>
            </a:r>
            <a:r>
              <a:rPr sz="1600" dirty="0">
                <a:solidFill>
                  <a:srgbClr val="FFFFFF"/>
                </a:solidFill>
                <a:latin typeface="+mj-lt"/>
                <a:cs typeface="Arial"/>
              </a:rPr>
              <a:t>e</a:t>
            </a:r>
            <a:r>
              <a:rPr sz="1600" spc="-30" dirty="0">
                <a:solidFill>
                  <a:srgbClr val="FFFFFF"/>
                </a:solidFill>
                <a:latin typeface="+mj-lt"/>
                <a:cs typeface="Arial"/>
              </a:rPr>
              <a:t> </a:t>
            </a:r>
            <a:r>
              <a:rPr sz="1600" spc="-45" dirty="0">
                <a:solidFill>
                  <a:srgbClr val="FFFFFF"/>
                </a:solidFill>
                <a:latin typeface="+mj-lt"/>
                <a:cs typeface="Arial"/>
              </a:rPr>
              <a:t>ada</a:t>
            </a:r>
            <a:r>
              <a:rPr sz="1600" spc="-60" dirty="0">
                <a:solidFill>
                  <a:srgbClr val="FFFFFF"/>
                </a:solidFill>
                <a:latin typeface="+mj-lt"/>
                <a:cs typeface="Arial"/>
              </a:rPr>
              <a:t>g</a:t>
            </a:r>
            <a:r>
              <a:rPr sz="1600" dirty="0">
                <a:solidFill>
                  <a:srgbClr val="FFFFFF"/>
                </a:solidFill>
                <a:latin typeface="+mj-lt"/>
                <a:cs typeface="Arial"/>
              </a:rPr>
              <a:t>e</a:t>
            </a:r>
            <a:r>
              <a:rPr sz="1600" spc="-105" dirty="0">
                <a:solidFill>
                  <a:srgbClr val="FFFFFF"/>
                </a:solidFill>
                <a:latin typeface="+mj-lt"/>
                <a:cs typeface="Arial"/>
              </a:rPr>
              <a:t> </a:t>
            </a:r>
            <a:r>
              <a:rPr sz="1600" spc="25" dirty="0">
                <a:solidFill>
                  <a:srgbClr val="FFFFFF"/>
                </a:solidFill>
                <a:latin typeface="+mj-lt"/>
                <a:cs typeface="Arial"/>
              </a:rPr>
              <a:t>o</a:t>
            </a:r>
            <a:r>
              <a:rPr sz="1600" dirty="0">
                <a:solidFill>
                  <a:srgbClr val="FFFFFF"/>
                </a:solidFill>
                <a:latin typeface="+mj-lt"/>
                <a:cs typeface="Arial"/>
              </a:rPr>
              <a:t>f</a:t>
            </a:r>
            <a:r>
              <a:rPr sz="1600" spc="50" dirty="0">
                <a:solidFill>
                  <a:srgbClr val="FFFFFF"/>
                </a:solidFill>
                <a:latin typeface="+mj-lt"/>
                <a:cs typeface="Arial"/>
              </a:rPr>
              <a:t> </a:t>
            </a:r>
            <a:r>
              <a:rPr sz="1600" spc="-40" dirty="0">
                <a:solidFill>
                  <a:srgbClr val="FFFFFF"/>
                </a:solidFill>
                <a:latin typeface="+mj-lt"/>
                <a:cs typeface="Arial"/>
              </a:rPr>
              <a:t>'</a:t>
            </a:r>
            <a:r>
              <a:rPr sz="1600" spc="-45" dirty="0">
                <a:solidFill>
                  <a:srgbClr val="FFFFFF"/>
                </a:solidFill>
                <a:latin typeface="+mj-lt"/>
                <a:cs typeface="Arial"/>
              </a:rPr>
              <a:t>C</a:t>
            </a:r>
            <a:r>
              <a:rPr sz="1600" spc="-40" dirty="0">
                <a:solidFill>
                  <a:srgbClr val="FFFFFF"/>
                </a:solidFill>
                <a:latin typeface="+mj-lt"/>
                <a:cs typeface="Arial"/>
              </a:rPr>
              <a:t>li</a:t>
            </a:r>
            <a:r>
              <a:rPr sz="1600" spc="-35" dirty="0">
                <a:solidFill>
                  <a:srgbClr val="FFFFFF"/>
                </a:solidFill>
                <a:latin typeface="+mj-lt"/>
                <a:cs typeface="Arial"/>
              </a:rPr>
              <a:t>en</a:t>
            </a:r>
            <a:r>
              <a:rPr sz="1600" dirty="0">
                <a:solidFill>
                  <a:srgbClr val="FFFFFF"/>
                </a:solidFill>
                <a:latin typeface="+mj-lt"/>
                <a:cs typeface="Arial"/>
              </a:rPr>
              <a:t>t</a:t>
            </a:r>
            <a:r>
              <a:rPr sz="1600" spc="-95" dirty="0">
                <a:solidFill>
                  <a:srgbClr val="FFFFFF"/>
                </a:solidFill>
                <a:latin typeface="+mj-lt"/>
                <a:cs typeface="Arial"/>
              </a:rPr>
              <a:t> </a:t>
            </a:r>
            <a:r>
              <a:rPr sz="1600" spc="-65" dirty="0">
                <a:solidFill>
                  <a:srgbClr val="FFFFFF"/>
                </a:solidFill>
                <a:latin typeface="+mj-lt"/>
                <a:cs typeface="Arial"/>
              </a:rPr>
              <a:t>Fir</a:t>
            </a:r>
            <a:r>
              <a:rPr sz="1600" spc="-60" dirty="0">
                <a:solidFill>
                  <a:srgbClr val="FFFFFF"/>
                </a:solidFill>
                <a:latin typeface="+mj-lt"/>
                <a:cs typeface="Arial"/>
              </a:rPr>
              <a:t>st</a:t>
            </a:r>
            <a:r>
              <a:rPr sz="1600" dirty="0">
                <a:solidFill>
                  <a:srgbClr val="FFFFFF"/>
                </a:solidFill>
                <a:latin typeface="+mj-lt"/>
                <a:cs typeface="Arial"/>
              </a:rPr>
              <a:t>'</a:t>
            </a:r>
            <a:endParaRPr sz="1600" dirty="0">
              <a:latin typeface="+mj-lt"/>
              <a:cs typeface="Arial"/>
            </a:endParaRPr>
          </a:p>
          <a:p>
            <a:pPr marL="12700">
              <a:lnSpc>
                <a:spcPct val="100000"/>
              </a:lnSpc>
              <a:spcBef>
                <a:spcPts val="670"/>
              </a:spcBef>
            </a:pPr>
            <a:r>
              <a:rPr sz="1600" dirty="0">
                <a:solidFill>
                  <a:srgbClr val="FFFFFF"/>
                </a:solidFill>
                <a:latin typeface="+mj-lt"/>
                <a:cs typeface="Wingdings"/>
              </a:rPr>
              <a:t></a:t>
            </a:r>
            <a:r>
              <a:rPr sz="1600" spc="110" dirty="0">
                <a:solidFill>
                  <a:srgbClr val="FFFFFF"/>
                </a:solidFill>
                <a:latin typeface="+mj-lt"/>
                <a:cs typeface="Times New Roman"/>
              </a:rPr>
              <a:t> </a:t>
            </a:r>
            <a:r>
              <a:rPr sz="1600" spc="-5" dirty="0">
                <a:solidFill>
                  <a:srgbClr val="FFFFFF"/>
                </a:solidFill>
                <a:latin typeface="+mj-lt"/>
                <a:cs typeface="Arial"/>
              </a:rPr>
              <a:t>Offering</a:t>
            </a:r>
            <a:r>
              <a:rPr sz="1600" spc="-185" dirty="0">
                <a:solidFill>
                  <a:srgbClr val="FFFFFF"/>
                </a:solidFill>
                <a:latin typeface="+mj-lt"/>
                <a:cs typeface="Arial"/>
              </a:rPr>
              <a:t> </a:t>
            </a:r>
            <a:r>
              <a:rPr sz="1600" spc="-10" dirty="0">
                <a:solidFill>
                  <a:srgbClr val="FFFFFF"/>
                </a:solidFill>
                <a:latin typeface="+mj-lt"/>
                <a:cs typeface="Arial"/>
              </a:rPr>
              <a:t>competitivepricesto</a:t>
            </a:r>
            <a:r>
              <a:rPr sz="1600" spc="-110" dirty="0">
                <a:solidFill>
                  <a:srgbClr val="FFFFFF"/>
                </a:solidFill>
                <a:latin typeface="+mj-lt"/>
                <a:cs typeface="Arial"/>
              </a:rPr>
              <a:t> </a:t>
            </a:r>
            <a:r>
              <a:rPr sz="1600" spc="-45" dirty="0">
                <a:solidFill>
                  <a:srgbClr val="FFFFFF"/>
                </a:solidFill>
                <a:latin typeface="+mj-lt"/>
                <a:cs typeface="Arial"/>
              </a:rPr>
              <a:t>buyers</a:t>
            </a:r>
            <a:endParaRPr sz="1600" dirty="0">
              <a:latin typeface="+mj-lt"/>
              <a:cs typeface="Arial"/>
            </a:endParaRPr>
          </a:p>
          <a:p>
            <a:pPr marL="12700">
              <a:lnSpc>
                <a:spcPct val="100000"/>
              </a:lnSpc>
              <a:spcBef>
                <a:spcPts val="845"/>
              </a:spcBef>
            </a:pPr>
            <a:r>
              <a:rPr sz="1600" dirty="0">
                <a:solidFill>
                  <a:srgbClr val="FFFFFF"/>
                </a:solidFill>
                <a:latin typeface="+mj-lt"/>
                <a:cs typeface="Wingdings"/>
              </a:rPr>
              <a:t></a:t>
            </a:r>
            <a:r>
              <a:rPr sz="1600" spc="110" dirty="0">
                <a:solidFill>
                  <a:srgbClr val="FFFFFF"/>
                </a:solidFill>
                <a:latin typeface="+mj-lt"/>
                <a:cs typeface="Times New Roman"/>
              </a:rPr>
              <a:t> </a:t>
            </a:r>
            <a:r>
              <a:rPr sz="1600" spc="-15" dirty="0">
                <a:solidFill>
                  <a:srgbClr val="FFFFFF"/>
                </a:solidFill>
                <a:latin typeface="+mj-lt"/>
                <a:cs typeface="Arial"/>
              </a:rPr>
              <a:t>Incessanteffort</a:t>
            </a:r>
            <a:r>
              <a:rPr sz="1600" spc="-120" dirty="0">
                <a:solidFill>
                  <a:srgbClr val="FFFFFF"/>
                </a:solidFill>
                <a:latin typeface="+mj-lt"/>
                <a:cs typeface="Arial"/>
              </a:rPr>
              <a:t> </a:t>
            </a:r>
            <a:r>
              <a:rPr sz="1600" spc="10" dirty="0">
                <a:solidFill>
                  <a:srgbClr val="FFFFFF"/>
                </a:solidFill>
                <a:latin typeface="+mj-lt"/>
                <a:cs typeface="Arial"/>
              </a:rPr>
              <a:t>for</a:t>
            </a:r>
            <a:r>
              <a:rPr sz="1600" spc="-135" dirty="0">
                <a:solidFill>
                  <a:srgbClr val="FFFFFF"/>
                </a:solidFill>
                <a:latin typeface="+mj-lt"/>
                <a:cs typeface="Arial"/>
              </a:rPr>
              <a:t> </a:t>
            </a:r>
            <a:r>
              <a:rPr sz="1600" spc="-10" dirty="0">
                <a:solidFill>
                  <a:srgbClr val="FFFFFF"/>
                </a:solidFill>
                <a:latin typeface="+mj-lt"/>
                <a:cs typeface="Arial"/>
              </a:rPr>
              <a:t>timely</a:t>
            </a:r>
            <a:r>
              <a:rPr sz="1600" spc="-175" dirty="0">
                <a:solidFill>
                  <a:srgbClr val="FFFFFF"/>
                </a:solidFill>
                <a:latin typeface="+mj-lt"/>
                <a:cs typeface="Arial"/>
              </a:rPr>
              <a:t> </a:t>
            </a:r>
            <a:r>
              <a:rPr sz="1600" spc="-10" dirty="0">
                <a:solidFill>
                  <a:srgbClr val="FFFFFF"/>
                </a:solidFill>
                <a:latin typeface="+mj-lt"/>
                <a:cs typeface="Arial"/>
              </a:rPr>
              <a:t>deliverywith</a:t>
            </a:r>
            <a:r>
              <a:rPr sz="1600" spc="-110" dirty="0">
                <a:solidFill>
                  <a:srgbClr val="FFFFFF"/>
                </a:solidFill>
                <a:latin typeface="+mj-lt"/>
                <a:cs typeface="Arial"/>
              </a:rPr>
              <a:t> </a:t>
            </a:r>
            <a:r>
              <a:rPr sz="1600" spc="-5" dirty="0">
                <a:solidFill>
                  <a:srgbClr val="FFFFFF"/>
                </a:solidFill>
                <a:latin typeface="+mj-lt"/>
                <a:cs typeface="Arial"/>
              </a:rPr>
              <a:t>high</a:t>
            </a:r>
            <a:r>
              <a:rPr sz="1600" spc="-150" dirty="0">
                <a:solidFill>
                  <a:srgbClr val="FFFFFF"/>
                </a:solidFill>
                <a:latin typeface="+mj-lt"/>
                <a:cs typeface="Arial"/>
              </a:rPr>
              <a:t> </a:t>
            </a:r>
            <a:r>
              <a:rPr sz="1600" spc="-15" dirty="0">
                <a:solidFill>
                  <a:srgbClr val="FFFFFF"/>
                </a:solidFill>
                <a:latin typeface="+mj-lt"/>
                <a:cs typeface="Arial"/>
              </a:rPr>
              <a:t>quality</a:t>
            </a:r>
            <a:r>
              <a:rPr sz="1600" spc="-140" dirty="0">
                <a:solidFill>
                  <a:srgbClr val="FFFFFF"/>
                </a:solidFill>
                <a:latin typeface="+mj-lt"/>
                <a:cs typeface="Arial"/>
              </a:rPr>
              <a:t> </a:t>
            </a:r>
            <a:r>
              <a:rPr sz="1600" spc="-35" dirty="0">
                <a:solidFill>
                  <a:srgbClr val="FFFFFF"/>
                </a:solidFill>
                <a:latin typeface="+mj-lt"/>
                <a:cs typeface="Arial"/>
              </a:rPr>
              <a:t>standards</a:t>
            </a:r>
            <a:endParaRPr sz="1600" dirty="0">
              <a:latin typeface="+mj-lt"/>
              <a:cs typeface="Arial"/>
            </a:endParaRPr>
          </a:p>
          <a:p>
            <a:pPr marL="12700">
              <a:lnSpc>
                <a:spcPct val="100000"/>
              </a:lnSpc>
              <a:spcBef>
                <a:spcPts val="335"/>
              </a:spcBef>
            </a:pPr>
            <a:r>
              <a:rPr sz="1600" dirty="0">
                <a:solidFill>
                  <a:srgbClr val="FFFFFF"/>
                </a:solidFill>
                <a:latin typeface="+mj-lt"/>
                <a:cs typeface="Wingdings"/>
              </a:rPr>
              <a:t></a:t>
            </a:r>
            <a:r>
              <a:rPr sz="1600" spc="120" dirty="0">
                <a:solidFill>
                  <a:srgbClr val="FFFFFF"/>
                </a:solidFill>
                <a:latin typeface="+mj-lt"/>
                <a:cs typeface="Times New Roman"/>
              </a:rPr>
              <a:t> </a:t>
            </a:r>
            <a:r>
              <a:rPr sz="1600" spc="-35" dirty="0">
                <a:solidFill>
                  <a:srgbClr val="FFFFFF"/>
                </a:solidFill>
                <a:latin typeface="+mj-lt"/>
                <a:cs typeface="Arial"/>
              </a:rPr>
              <a:t>Providing</a:t>
            </a:r>
            <a:r>
              <a:rPr sz="1600" spc="-25" dirty="0">
                <a:solidFill>
                  <a:srgbClr val="FFFFFF"/>
                </a:solidFill>
                <a:latin typeface="+mj-lt"/>
                <a:cs typeface="Arial"/>
              </a:rPr>
              <a:t> </a:t>
            </a:r>
            <a:r>
              <a:rPr sz="1600" dirty="0">
                <a:solidFill>
                  <a:srgbClr val="FFFFFF"/>
                </a:solidFill>
                <a:latin typeface="+mj-lt"/>
                <a:cs typeface="Arial"/>
              </a:rPr>
              <a:t>a</a:t>
            </a:r>
            <a:r>
              <a:rPr sz="1600" spc="-145" dirty="0">
                <a:solidFill>
                  <a:srgbClr val="FFFFFF"/>
                </a:solidFill>
                <a:latin typeface="+mj-lt"/>
                <a:cs typeface="Arial"/>
              </a:rPr>
              <a:t> </a:t>
            </a:r>
            <a:r>
              <a:rPr sz="1600" spc="-20" dirty="0">
                <a:solidFill>
                  <a:srgbClr val="FFFFFF"/>
                </a:solidFill>
                <a:latin typeface="+mj-lt"/>
                <a:cs typeface="Arial"/>
              </a:rPr>
              <a:t>healthy</a:t>
            </a:r>
            <a:r>
              <a:rPr sz="1600" spc="-80" dirty="0">
                <a:solidFill>
                  <a:srgbClr val="FFFFFF"/>
                </a:solidFill>
                <a:latin typeface="+mj-lt"/>
                <a:cs typeface="Arial"/>
              </a:rPr>
              <a:t> </a:t>
            </a:r>
            <a:r>
              <a:rPr sz="1600" spc="-5" dirty="0">
                <a:solidFill>
                  <a:srgbClr val="FFFFFF"/>
                </a:solidFill>
                <a:latin typeface="+mj-lt"/>
                <a:cs typeface="Arial"/>
              </a:rPr>
              <a:t>working</a:t>
            </a:r>
            <a:r>
              <a:rPr sz="1600" spc="5" dirty="0">
                <a:solidFill>
                  <a:srgbClr val="FFFFFF"/>
                </a:solidFill>
                <a:latin typeface="+mj-lt"/>
                <a:cs typeface="Arial"/>
              </a:rPr>
              <a:t> </a:t>
            </a:r>
            <a:r>
              <a:rPr sz="1600" spc="-20" dirty="0">
                <a:solidFill>
                  <a:srgbClr val="FFFFFF"/>
                </a:solidFill>
                <a:latin typeface="+mj-lt"/>
                <a:cs typeface="Arial"/>
              </a:rPr>
              <a:t>environment</a:t>
            </a:r>
            <a:r>
              <a:rPr sz="1600" spc="-50" dirty="0">
                <a:solidFill>
                  <a:srgbClr val="FFFFFF"/>
                </a:solidFill>
                <a:latin typeface="+mj-lt"/>
                <a:cs typeface="Arial"/>
              </a:rPr>
              <a:t> </a:t>
            </a:r>
            <a:r>
              <a:rPr sz="1600" spc="15" dirty="0">
                <a:solidFill>
                  <a:srgbClr val="FFFFFF"/>
                </a:solidFill>
                <a:latin typeface="+mj-lt"/>
                <a:cs typeface="Arial"/>
              </a:rPr>
              <a:t>to</a:t>
            </a:r>
            <a:r>
              <a:rPr sz="1600" spc="75" dirty="0">
                <a:solidFill>
                  <a:srgbClr val="FFFFFF"/>
                </a:solidFill>
                <a:latin typeface="+mj-lt"/>
                <a:cs typeface="Arial"/>
              </a:rPr>
              <a:t> </a:t>
            </a:r>
            <a:r>
              <a:rPr sz="1600" spc="-50" dirty="0">
                <a:solidFill>
                  <a:srgbClr val="FFFFFF"/>
                </a:solidFill>
                <a:latin typeface="+mj-lt"/>
                <a:cs typeface="Arial"/>
              </a:rPr>
              <a:t>employees</a:t>
            </a:r>
            <a:r>
              <a:rPr sz="1600" spc="-140" dirty="0">
                <a:solidFill>
                  <a:srgbClr val="FFFFFF"/>
                </a:solidFill>
                <a:latin typeface="+mj-lt"/>
                <a:cs typeface="Arial"/>
              </a:rPr>
              <a:t> </a:t>
            </a:r>
            <a:r>
              <a:rPr sz="1600" spc="10" dirty="0">
                <a:solidFill>
                  <a:srgbClr val="FFFFFF"/>
                </a:solidFill>
                <a:latin typeface="+mj-lt"/>
                <a:cs typeface="Arial"/>
              </a:rPr>
              <a:t>that</a:t>
            </a:r>
            <a:r>
              <a:rPr sz="1600" spc="50" dirty="0">
                <a:solidFill>
                  <a:srgbClr val="FFFFFF"/>
                </a:solidFill>
                <a:latin typeface="+mj-lt"/>
                <a:cs typeface="Arial"/>
              </a:rPr>
              <a:t> </a:t>
            </a:r>
            <a:r>
              <a:rPr sz="1600" spc="-35" dirty="0">
                <a:solidFill>
                  <a:srgbClr val="FFFFFF"/>
                </a:solidFill>
                <a:latin typeface="+mj-lt"/>
                <a:cs typeface="Arial"/>
              </a:rPr>
              <a:t>can</a:t>
            </a:r>
            <a:r>
              <a:rPr sz="1600" spc="-95" dirty="0">
                <a:solidFill>
                  <a:srgbClr val="FFFFFF"/>
                </a:solidFill>
                <a:latin typeface="+mj-lt"/>
                <a:cs typeface="Arial"/>
              </a:rPr>
              <a:t> </a:t>
            </a:r>
            <a:r>
              <a:rPr sz="1600" spc="-25" dirty="0">
                <a:solidFill>
                  <a:srgbClr val="FFFFFF"/>
                </a:solidFill>
                <a:latin typeface="+mj-lt"/>
                <a:cs typeface="Arial"/>
              </a:rPr>
              <a:t>improve</a:t>
            </a:r>
            <a:r>
              <a:rPr sz="1600" spc="-20" dirty="0">
                <a:solidFill>
                  <a:srgbClr val="FFFFFF"/>
                </a:solidFill>
                <a:latin typeface="+mj-lt"/>
                <a:cs typeface="Arial"/>
              </a:rPr>
              <a:t> </a:t>
            </a:r>
            <a:r>
              <a:rPr sz="1600" dirty="0">
                <a:solidFill>
                  <a:srgbClr val="FFFFFF"/>
                </a:solidFill>
                <a:latin typeface="+mj-lt"/>
                <a:cs typeface="Arial"/>
              </a:rPr>
              <a:t>their</a:t>
            </a:r>
            <a:r>
              <a:rPr sz="1600" spc="-50" dirty="0">
                <a:solidFill>
                  <a:srgbClr val="FFFFFF"/>
                </a:solidFill>
                <a:latin typeface="+mj-lt"/>
                <a:cs typeface="Arial"/>
              </a:rPr>
              <a:t> </a:t>
            </a:r>
            <a:r>
              <a:rPr sz="1600" spc="-10" dirty="0">
                <a:solidFill>
                  <a:srgbClr val="FFFFFF"/>
                </a:solidFill>
                <a:latin typeface="+mj-lt"/>
                <a:cs typeface="Arial"/>
              </a:rPr>
              <a:t>productivity</a:t>
            </a:r>
            <a:endParaRPr sz="1600" dirty="0">
              <a:latin typeface="+mj-lt"/>
              <a:cs typeface="Arial"/>
            </a:endParaRPr>
          </a:p>
        </p:txBody>
      </p:sp>
      <p:sp>
        <p:nvSpPr>
          <p:cNvPr id="10" name="object 10"/>
          <p:cNvSpPr txBox="1"/>
          <p:nvPr/>
        </p:nvSpPr>
        <p:spPr>
          <a:xfrm>
            <a:off x="238760" y="4930563"/>
            <a:ext cx="10347325" cy="534121"/>
          </a:xfrm>
          <a:prstGeom prst="rect">
            <a:avLst/>
          </a:prstGeom>
        </p:spPr>
        <p:txBody>
          <a:bodyPr vert="horz" wrap="square" lIns="0" tIns="28575" rIns="0" bIns="0" rtlCol="0">
            <a:spAutoFit/>
          </a:bodyPr>
          <a:lstStyle/>
          <a:p>
            <a:pPr marL="2540" algn="ctr">
              <a:lnSpc>
                <a:spcPct val="100000"/>
              </a:lnSpc>
              <a:spcBef>
                <a:spcPts val="225"/>
              </a:spcBef>
            </a:pPr>
            <a:r>
              <a:rPr sz="1600" spc="-20" dirty="0">
                <a:solidFill>
                  <a:srgbClr val="FFFFFF"/>
                </a:solidFill>
                <a:latin typeface="+mj-lt"/>
                <a:cs typeface="Arial"/>
              </a:rPr>
              <a:t>Our</a:t>
            </a:r>
            <a:r>
              <a:rPr sz="1600" spc="-25" dirty="0">
                <a:solidFill>
                  <a:srgbClr val="FFFFFF"/>
                </a:solidFill>
                <a:latin typeface="+mj-lt"/>
                <a:cs typeface="Arial"/>
              </a:rPr>
              <a:t> </a:t>
            </a:r>
            <a:r>
              <a:rPr sz="1600" spc="-15" dirty="0">
                <a:solidFill>
                  <a:srgbClr val="FFFFFF"/>
                </a:solidFill>
                <a:latin typeface="+mj-lt"/>
                <a:cs typeface="Arial"/>
              </a:rPr>
              <a:t>culture</a:t>
            </a:r>
            <a:r>
              <a:rPr sz="1600" spc="5" dirty="0">
                <a:solidFill>
                  <a:srgbClr val="FFFFFF"/>
                </a:solidFill>
                <a:latin typeface="+mj-lt"/>
                <a:cs typeface="Arial"/>
              </a:rPr>
              <a:t> </a:t>
            </a:r>
            <a:r>
              <a:rPr sz="1600" spc="-45" dirty="0">
                <a:solidFill>
                  <a:srgbClr val="FFFFFF"/>
                </a:solidFill>
                <a:latin typeface="+mj-lt"/>
                <a:cs typeface="Arial"/>
              </a:rPr>
              <a:t>permeates</a:t>
            </a:r>
            <a:r>
              <a:rPr sz="1600" spc="-35" dirty="0">
                <a:solidFill>
                  <a:srgbClr val="FFFFFF"/>
                </a:solidFill>
                <a:latin typeface="+mj-lt"/>
                <a:cs typeface="Arial"/>
              </a:rPr>
              <a:t> togetherness</a:t>
            </a:r>
            <a:r>
              <a:rPr sz="1600" spc="5" dirty="0">
                <a:solidFill>
                  <a:srgbClr val="FFFFFF"/>
                </a:solidFill>
                <a:latin typeface="+mj-lt"/>
                <a:cs typeface="Arial"/>
              </a:rPr>
              <a:t> </a:t>
            </a:r>
            <a:r>
              <a:rPr sz="1600" spc="-15" dirty="0">
                <a:solidFill>
                  <a:srgbClr val="FFFFFF"/>
                </a:solidFill>
                <a:latin typeface="+mj-lt"/>
                <a:cs typeface="Arial"/>
              </a:rPr>
              <a:t>and </a:t>
            </a:r>
            <a:r>
              <a:rPr sz="1600" spc="-25" dirty="0">
                <a:solidFill>
                  <a:srgbClr val="FFFFFF"/>
                </a:solidFill>
                <a:latin typeface="+mj-lt"/>
                <a:cs typeface="Arial"/>
              </a:rPr>
              <a:t>we</a:t>
            </a:r>
            <a:r>
              <a:rPr sz="1600" spc="15" dirty="0">
                <a:solidFill>
                  <a:srgbClr val="FFFFFF"/>
                </a:solidFill>
                <a:latin typeface="+mj-lt"/>
                <a:cs typeface="Arial"/>
              </a:rPr>
              <a:t> </a:t>
            </a:r>
            <a:r>
              <a:rPr sz="1600" spc="-45" dirty="0">
                <a:solidFill>
                  <a:srgbClr val="FFFFFF"/>
                </a:solidFill>
                <a:latin typeface="+mj-lt"/>
                <a:cs typeface="Arial"/>
              </a:rPr>
              <a:t>are</a:t>
            </a:r>
            <a:r>
              <a:rPr sz="1600" spc="-80" dirty="0">
                <a:solidFill>
                  <a:srgbClr val="FFFFFF"/>
                </a:solidFill>
                <a:latin typeface="+mj-lt"/>
                <a:cs typeface="Arial"/>
              </a:rPr>
              <a:t> </a:t>
            </a:r>
            <a:r>
              <a:rPr sz="1600" dirty="0">
                <a:solidFill>
                  <a:srgbClr val="FFFFFF"/>
                </a:solidFill>
                <a:latin typeface="+mj-lt"/>
                <a:cs typeface="Arial"/>
              </a:rPr>
              <a:t>working</a:t>
            </a:r>
            <a:r>
              <a:rPr sz="1600" spc="60" dirty="0">
                <a:solidFill>
                  <a:srgbClr val="FFFFFF"/>
                </a:solidFill>
                <a:latin typeface="+mj-lt"/>
                <a:cs typeface="Arial"/>
              </a:rPr>
              <a:t> </a:t>
            </a:r>
            <a:r>
              <a:rPr sz="1600" dirty="0">
                <a:solidFill>
                  <a:srgbClr val="FFFFFF"/>
                </a:solidFill>
                <a:latin typeface="+mj-lt"/>
                <a:cs typeface="Arial"/>
              </a:rPr>
              <a:t>on</a:t>
            </a:r>
            <a:r>
              <a:rPr sz="1600" spc="25" dirty="0">
                <a:solidFill>
                  <a:srgbClr val="FFFFFF"/>
                </a:solidFill>
                <a:latin typeface="+mj-lt"/>
                <a:cs typeface="Arial"/>
              </a:rPr>
              <a:t> </a:t>
            </a:r>
            <a:r>
              <a:rPr sz="1600" dirty="0">
                <a:solidFill>
                  <a:srgbClr val="FFFFFF"/>
                </a:solidFill>
                <a:latin typeface="+mj-lt"/>
                <a:cs typeface="Arial"/>
              </a:rPr>
              <a:t>our</a:t>
            </a:r>
            <a:r>
              <a:rPr sz="1600" spc="60" dirty="0">
                <a:solidFill>
                  <a:srgbClr val="FFFFFF"/>
                </a:solidFill>
                <a:latin typeface="+mj-lt"/>
                <a:cs typeface="Arial"/>
              </a:rPr>
              <a:t> </a:t>
            </a:r>
            <a:r>
              <a:rPr sz="1600" spc="-40" dirty="0">
                <a:solidFill>
                  <a:srgbClr val="FFFFFF"/>
                </a:solidFill>
                <a:latin typeface="+mj-lt"/>
                <a:cs typeface="Arial"/>
              </a:rPr>
              <a:t>aims</a:t>
            </a:r>
            <a:r>
              <a:rPr sz="1600" spc="-90" dirty="0">
                <a:solidFill>
                  <a:srgbClr val="FFFFFF"/>
                </a:solidFill>
                <a:latin typeface="+mj-lt"/>
                <a:cs typeface="Arial"/>
              </a:rPr>
              <a:t> </a:t>
            </a:r>
            <a:r>
              <a:rPr sz="1600" spc="25" dirty="0">
                <a:solidFill>
                  <a:srgbClr val="FFFFFF"/>
                </a:solidFill>
                <a:latin typeface="+mj-lt"/>
                <a:cs typeface="Arial"/>
              </a:rPr>
              <a:t>to</a:t>
            </a:r>
            <a:r>
              <a:rPr sz="1600" spc="100" dirty="0">
                <a:solidFill>
                  <a:srgbClr val="FFFFFF"/>
                </a:solidFill>
                <a:latin typeface="+mj-lt"/>
                <a:cs typeface="Arial"/>
              </a:rPr>
              <a:t> </a:t>
            </a:r>
            <a:r>
              <a:rPr sz="1600" spc="-55" dirty="0">
                <a:solidFill>
                  <a:srgbClr val="FFFFFF"/>
                </a:solidFill>
                <a:latin typeface="+mj-lt"/>
                <a:cs typeface="Arial"/>
              </a:rPr>
              <a:t>achieve</a:t>
            </a:r>
            <a:r>
              <a:rPr sz="1600" spc="-80" dirty="0">
                <a:solidFill>
                  <a:srgbClr val="FFFFFF"/>
                </a:solidFill>
                <a:latin typeface="+mj-lt"/>
                <a:cs typeface="Arial"/>
              </a:rPr>
              <a:t> </a:t>
            </a:r>
            <a:r>
              <a:rPr sz="1600" spc="5" dirty="0">
                <a:solidFill>
                  <a:srgbClr val="FFFFFF"/>
                </a:solidFill>
                <a:latin typeface="+mj-lt"/>
                <a:cs typeface="Arial"/>
              </a:rPr>
              <a:t>what</a:t>
            </a:r>
            <a:r>
              <a:rPr sz="1600" spc="100" dirty="0">
                <a:solidFill>
                  <a:srgbClr val="FFFFFF"/>
                </a:solidFill>
                <a:latin typeface="+mj-lt"/>
                <a:cs typeface="Arial"/>
              </a:rPr>
              <a:t> </a:t>
            </a:r>
            <a:r>
              <a:rPr sz="1600" spc="-25" dirty="0">
                <a:solidFill>
                  <a:srgbClr val="FFFFFF"/>
                </a:solidFill>
                <a:latin typeface="+mj-lt"/>
                <a:cs typeface="Arial"/>
              </a:rPr>
              <a:t>we</a:t>
            </a:r>
            <a:r>
              <a:rPr sz="1600" spc="20" dirty="0">
                <a:solidFill>
                  <a:srgbClr val="FFFFFF"/>
                </a:solidFill>
                <a:latin typeface="+mj-lt"/>
                <a:cs typeface="Arial"/>
              </a:rPr>
              <a:t> </a:t>
            </a:r>
            <a:r>
              <a:rPr sz="1600" spc="-45" dirty="0">
                <a:solidFill>
                  <a:srgbClr val="FFFFFF"/>
                </a:solidFill>
                <a:latin typeface="+mj-lt"/>
                <a:cs typeface="Arial"/>
              </a:rPr>
              <a:t>desire-</a:t>
            </a:r>
            <a:endParaRPr sz="1600" dirty="0">
              <a:latin typeface="+mj-lt"/>
              <a:cs typeface="Arial"/>
            </a:endParaRPr>
          </a:p>
          <a:p>
            <a:pPr algn="ctr">
              <a:lnSpc>
                <a:spcPct val="100000"/>
              </a:lnSpc>
              <a:spcBef>
                <a:spcPts val="125"/>
              </a:spcBef>
            </a:pPr>
            <a:r>
              <a:rPr sz="1600" b="1" spc="-55" dirty="0">
                <a:solidFill>
                  <a:srgbClr val="FFFFFF"/>
                </a:solidFill>
                <a:latin typeface="+mj-lt"/>
                <a:cs typeface="Calibri"/>
              </a:rPr>
              <a:t>“</a:t>
            </a:r>
            <a:r>
              <a:rPr sz="1600" b="1" spc="-55" dirty="0">
                <a:solidFill>
                  <a:srgbClr val="FFFFFF"/>
                </a:solidFill>
                <a:latin typeface="+mj-lt"/>
                <a:cs typeface="Arial"/>
              </a:rPr>
              <a:t>To </a:t>
            </a:r>
            <a:r>
              <a:rPr sz="1600" b="1" spc="-35" dirty="0">
                <a:solidFill>
                  <a:srgbClr val="FFFFFF"/>
                </a:solidFill>
                <a:latin typeface="+mj-lt"/>
                <a:cs typeface="Arial"/>
              </a:rPr>
              <a:t>combine</a:t>
            </a:r>
            <a:r>
              <a:rPr sz="1600" b="1" spc="-45" dirty="0">
                <a:solidFill>
                  <a:srgbClr val="FFFFFF"/>
                </a:solidFill>
                <a:latin typeface="+mj-lt"/>
                <a:cs typeface="Arial"/>
              </a:rPr>
              <a:t> </a:t>
            </a:r>
            <a:r>
              <a:rPr sz="1600" b="1" spc="-35" dirty="0">
                <a:solidFill>
                  <a:srgbClr val="FFFFFF"/>
                </a:solidFill>
                <a:latin typeface="+mj-lt"/>
                <a:cs typeface="Arial"/>
              </a:rPr>
              <a:t>constant </a:t>
            </a:r>
            <a:r>
              <a:rPr sz="1600" b="1" spc="-40" dirty="0">
                <a:solidFill>
                  <a:srgbClr val="FFFFFF"/>
                </a:solidFill>
                <a:latin typeface="+mj-lt"/>
                <a:cs typeface="Arial"/>
              </a:rPr>
              <a:t>innovation </a:t>
            </a:r>
            <a:r>
              <a:rPr sz="1600" b="1" spc="-30" dirty="0">
                <a:solidFill>
                  <a:srgbClr val="FFFFFF"/>
                </a:solidFill>
                <a:latin typeface="+mj-lt"/>
                <a:cs typeface="Arial"/>
              </a:rPr>
              <a:t>using</a:t>
            </a:r>
            <a:r>
              <a:rPr sz="1600" b="1" spc="-65" dirty="0">
                <a:solidFill>
                  <a:srgbClr val="FFFFFF"/>
                </a:solidFill>
                <a:latin typeface="+mj-lt"/>
                <a:cs typeface="Arial"/>
              </a:rPr>
              <a:t> </a:t>
            </a:r>
            <a:r>
              <a:rPr sz="1600" b="1" spc="-35" dirty="0">
                <a:solidFill>
                  <a:srgbClr val="FFFFFF"/>
                </a:solidFill>
                <a:latin typeface="+mj-lt"/>
                <a:cs typeface="Arial"/>
              </a:rPr>
              <a:t>craftsmanship</a:t>
            </a:r>
            <a:r>
              <a:rPr sz="1600" b="1" spc="-30" dirty="0">
                <a:solidFill>
                  <a:srgbClr val="FFFFFF"/>
                </a:solidFill>
                <a:latin typeface="+mj-lt"/>
                <a:cs typeface="Arial"/>
              </a:rPr>
              <a:t> </a:t>
            </a:r>
            <a:r>
              <a:rPr sz="1600" b="1" dirty="0">
                <a:solidFill>
                  <a:srgbClr val="FFFFFF"/>
                </a:solidFill>
                <a:latin typeface="+mj-lt"/>
                <a:cs typeface="Arial"/>
              </a:rPr>
              <a:t>&amp;</a:t>
            </a:r>
            <a:r>
              <a:rPr sz="1600" b="1" spc="-70" dirty="0">
                <a:solidFill>
                  <a:srgbClr val="FFFFFF"/>
                </a:solidFill>
                <a:latin typeface="+mj-lt"/>
                <a:cs typeface="Arial"/>
              </a:rPr>
              <a:t> </a:t>
            </a:r>
            <a:r>
              <a:rPr sz="1600" b="1" spc="-35" dirty="0">
                <a:solidFill>
                  <a:srgbClr val="FFFFFF"/>
                </a:solidFill>
                <a:latin typeface="+mj-lt"/>
                <a:cs typeface="Arial"/>
              </a:rPr>
              <a:t>technology</a:t>
            </a:r>
            <a:r>
              <a:rPr sz="1600" b="1" spc="-50" dirty="0">
                <a:solidFill>
                  <a:srgbClr val="FFFFFF"/>
                </a:solidFill>
                <a:latin typeface="+mj-lt"/>
                <a:cs typeface="Arial"/>
              </a:rPr>
              <a:t> </a:t>
            </a:r>
            <a:r>
              <a:rPr sz="1600" b="1" spc="-20" dirty="0">
                <a:solidFill>
                  <a:srgbClr val="FFFFFF"/>
                </a:solidFill>
                <a:latin typeface="+mj-lt"/>
                <a:cs typeface="Arial"/>
              </a:rPr>
              <a:t>with</a:t>
            </a:r>
            <a:r>
              <a:rPr sz="1600" b="1" spc="-100" dirty="0">
                <a:solidFill>
                  <a:srgbClr val="FFFFFF"/>
                </a:solidFill>
                <a:latin typeface="+mj-lt"/>
                <a:cs typeface="Arial"/>
              </a:rPr>
              <a:t> </a:t>
            </a:r>
            <a:r>
              <a:rPr sz="1600" b="1" spc="-30" dirty="0">
                <a:solidFill>
                  <a:srgbClr val="FFFFFF"/>
                </a:solidFill>
                <a:latin typeface="+mj-lt"/>
                <a:cs typeface="Arial"/>
              </a:rPr>
              <a:t>best</a:t>
            </a:r>
            <a:r>
              <a:rPr sz="1600" b="1" spc="-60" dirty="0">
                <a:solidFill>
                  <a:srgbClr val="FFFFFF"/>
                </a:solidFill>
                <a:latin typeface="+mj-lt"/>
                <a:cs typeface="Arial"/>
              </a:rPr>
              <a:t> </a:t>
            </a:r>
            <a:r>
              <a:rPr sz="1600" b="1" spc="-35" dirty="0">
                <a:solidFill>
                  <a:srgbClr val="FFFFFF"/>
                </a:solidFill>
                <a:latin typeface="+mj-lt"/>
                <a:cs typeface="Arial"/>
              </a:rPr>
              <a:t>quality</a:t>
            </a:r>
            <a:r>
              <a:rPr sz="1600" b="1" spc="-65" dirty="0">
                <a:solidFill>
                  <a:srgbClr val="FFFFFF"/>
                </a:solidFill>
                <a:latin typeface="+mj-lt"/>
                <a:cs typeface="Arial"/>
              </a:rPr>
              <a:t> </a:t>
            </a:r>
            <a:r>
              <a:rPr sz="1600" b="1" spc="-35" dirty="0">
                <a:solidFill>
                  <a:srgbClr val="FFFFFF"/>
                </a:solidFill>
                <a:latin typeface="+mj-lt"/>
                <a:cs typeface="Arial"/>
              </a:rPr>
              <a:t>products </a:t>
            </a:r>
            <a:r>
              <a:rPr sz="1600" b="1" spc="-20" dirty="0">
                <a:solidFill>
                  <a:srgbClr val="FFFFFF"/>
                </a:solidFill>
                <a:latin typeface="+mj-lt"/>
                <a:cs typeface="Arial"/>
              </a:rPr>
              <a:t>to</a:t>
            </a:r>
            <a:r>
              <a:rPr sz="1600" b="1" spc="-65" dirty="0">
                <a:solidFill>
                  <a:srgbClr val="FFFFFF"/>
                </a:solidFill>
                <a:latin typeface="+mj-lt"/>
                <a:cs typeface="Arial"/>
              </a:rPr>
              <a:t> </a:t>
            </a:r>
            <a:r>
              <a:rPr sz="1600" b="1" spc="-35" dirty="0">
                <a:solidFill>
                  <a:srgbClr val="FFFFFF"/>
                </a:solidFill>
                <a:latin typeface="+mj-lt"/>
                <a:cs typeface="Arial"/>
              </a:rPr>
              <a:t>delight</a:t>
            </a:r>
            <a:r>
              <a:rPr sz="1600" b="1" spc="-45" dirty="0">
                <a:solidFill>
                  <a:srgbClr val="FFFFFF"/>
                </a:solidFill>
                <a:latin typeface="+mj-lt"/>
                <a:cs typeface="Arial"/>
              </a:rPr>
              <a:t> </a:t>
            </a:r>
            <a:r>
              <a:rPr sz="1600" b="1" spc="-35" dirty="0">
                <a:solidFill>
                  <a:srgbClr val="FFFFFF"/>
                </a:solidFill>
                <a:latin typeface="+mj-lt"/>
                <a:cs typeface="Arial"/>
              </a:rPr>
              <a:t>consumer</a:t>
            </a:r>
            <a:r>
              <a:rPr sz="1600" b="1" spc="-30" dirty="0">
                <a:solidFill>
                  <a:srgbClr val="FFFFFF"/>
                </a:solidFill>
                <a:latin typeface="+mj-lt"/>
                <a:cs typeface="Arial"/>
              </a:rPr>
              <a:t> </a:t>
            </a:r>
            <a:r>
              <a:rPr sz="1600" b="1" spc="-35" dirty="0">
                <a:solidFill>
                  <a:srgbClr val="FFFFFF"/>
                </a:solidFill>
                <a:latin typeface="+mj-lt"/>
                <a:cs typeface="Arial"/>
              </a:rPr>
              <a:t>every</a:t>
            </a:r>
            <a:r>
              <a:rPr sz="1600" b="1" spc="-50" dirty="0">
                <a:solidFill>
                  <a:srgbClr val="FFFFFF"/>
                </a:solidFill>
                <a:latin typeface="+mj-lt"/>
                <a:cs typeface="Arial"/>
              </a:rPr>
              <a:t> </a:t>
            </a:r>
            <a:r>
              <a:rPr sz="1600" b="1" spc="-25" dirty="0">
                <a:solidFill>
                  <a:srgbClr val="FFFFFF"/>
                </a:solidFill>
                <a:latin typeface="+mj-lt"/>
                <a:cs typeface="Arial"/>
              </a:rPr>
              <a:t>time.”</a:t>
            </a:r>
            <a:endParaRPr sz="1600" dirty="0">
              <a:latin typeface="+mj-lt"/>
              <a:cs typeface="Arial"/>
            </a:endParaRPr>
          </a:p>
        </p:txBody>
      </p:sp>
      <p:sp>
        <p:nvSpPr>
          <p:cNvPr id="11" name="object 11"/>
          <p:cNvSpPr txBox="1"/>
          <p:nvPr/>
        </p:nvSpPr>
        <p:spPr>
          <a:xfrm>
            <a:off x="5847207" y="1328635"/>
            <a:ext cx="2452243" cy="897040"/>
          </a:xfrm>
          <a:prstGeom prst="rect">
            <a:avLst/>
          </a:prstGeom>
        </p:spPr>
        <p:txBody>
          <a:bodyPr vert="horz" wrap="square" lIns="0" tIns="12065" rIns="0" bIns="0" rtlCol="0">
            <a:spAutoFit/>
          </a:bodyPr>
          <a:lstStyle/>
          <a:p>
            <a:pPr marL="12700">
              <a:lnSpc>
                <a:spcPts val="2140"/>
              </a:lnSpc>
              <a:spcBef>
                <a:spcPts val="95"/>
              </a:spcBef>
            </a:pPr>
            <a:r>
              <a:rPr sz="2600" spc="-80" dirty="0">
                <a:solidFill>
                  <a:srgbClr val="F5821F"/>
                </a:solidFill>
                <a:latin typeface="Arial"/>
                <a:cs typeface="Arial"/>
              </a:rPr>
              <a:t>op</a:t>
            </a:r>
            <a:r>
              <a:rPr sz="2600" spc="-75" dirty="0">
                <a:solidFill>
                  <a:srgbClr val="F5821F"/>
                </a:solidFill>
                <a:latin typeface="Arial"/>
                <a:cs typeface="Arial"/>
              </a:rPr>
              <a:t>t</a:t>
            </a:r>
            <a:r>
              <a:rPr sz="2600" spc="-80" dirty="0">
                <a:solidFill>
                  <a:srgbClr val="F5821F"/>
                </a:solidFill>
                <a:latin typeface="Arial"/>
                <a:cs typeface="Arial"/>
              </a:rPr>
              <a:t>i</a:t>
            </a:r>
            <a:r>
              <a:rPr sz="2600" spc="-75" dirty="0">
                <a:solidFill>
                  <a:srgbClr val="F5821F"/>
                </a:solidFill>
                <a:latin typeface="Arial"/>
                <a:cs typeface="Arial"/>
              </a:rPr>
              <a:t>m</a:t>
            </a:r>
            <a:r>
              <a:rPr sz="2600" spc="-80" dirty="0">
                <a:solidFill>
                  <a:srgbClr val="F5821F"/>
                </a:solidFill>
                <a:latin typeface="Arial"/>
                <a:cs typeface="Arial"/>
              </a:rPr>
              <a:t>u</a:t>
            </a:r>
            <a:r>
              <a:rPr sz="2600" spc="-5" dirty="0">
                <a:solidFill>
                  <a:srgbClr val="F5821F"/>
                </a:solidFill>
                <a:latin typeface="Arial"/>
                <a:cs typeface="Arial"/>
              </a:rPr>
              <a:t>m</a:t>
            </a:r>
            <a:r>
              <a:rPr sz="2600" spc="-70" dirty="0">
                <a:solidFill>
                  <a:srgbClr val="F5821F"/>
                </a:solidFill>
                <a:latin typeface="Arial"/>
                <a:cs typeface="Arial"/>
              </a:rPr>
              <a:t> </a:t>
            </a:r>
            <a:r>
              <a:rPr sz="2600" spc="-65" dirty="0" smtClean="0">
                <a:solidFill>
                  <a:srgbClr val="F5821F"/>
                </a:solidFill>
                <a:latin typeface="Arial"/>
                <a:cs typeface="Arial"/>
              </a:rPr>
              <a:t>p</a:t>
            </a:r>
            <a:r>
              <a:rPr sz="2600" spc="-60" dirty="0" smtClean="0">
                <a:solidFill>
                  <a:srgbClr val="F5821F"/>
                </a:solidFill>
                <a:latin typeface="Arial"/>
                <a:cs typeface="Arial"/>
              </a:rPr>
              <a:t>r</a:t>
            </a:r>
            <a:r>
              <a:rPr sz="2600" spc="-70" dirty="0" smtClean="0">
                <a:solidFill>
                  <a:srgbClr val="F5821F"/>
                </a:solidFill>
                <a:latin typeface="Arial"/>
                <a:cs typeface="Arial"/>
              </a:rPr>
              <a:t>ic</a:t>
            </a:r>
            <a:r>
              <a:rPr sz="2600" spc="-5" dirty="0" smtClean="0">
                <a:solidFill>
                  <a:srgbClr val="F5821F"/>
                </a:solidFill>
                <a:latin typeface="Arial"/>
                <a:cs typeface="Arial"/>
              </a:rPr>
              <a:t>e</a:t>
            </a:r>
            <a:endParaRPr lang="en-US" sz="2600" spc="-5" dirty="0" smtClean="0">
              <a:solidFill>
                <a:srgbClr val="F5821F"/>
              </a:solidFill>
              <a:latin typeface="Arial"/>
              <a:cs typeface="Arial"/>
            </a:endParaRPr>
          </a:p>
          <a:p>
            <a:pPr marL="12700">
              <a:lnSpc>
                <a:spcPts val="2140"/>
              </a:lnSpc>
              <a:spcBef>
                <a:spcPts val="95"/>
              </a:spcBef>
            </a:pPr>
            <a:endParaRPr sz="2600" dirty="0">
              <a:latin typeface="Arial"/>
              <a:cs typeface="Arial"/>
            </a:endParaRPr>
          </a:p>
          <a:p>
            <a:pPr marL="562610">
              <a:lnSpc>
                <a:spcPts val="2620"/>
              </a:lnSpc>
            </a:pPr>
            <a:r>
              <a:rPr sz="2600" spc="-35" dirty="0">
                <a:solidFill>
                  <a:srgbClr val="D6181F"/>
                </a:solidFill>
                <a:latin typeface="Arial"/>
                <a:cs typeface="Arial"/>
              </a:rPr>
              <a:t>be</a:t>
            </a:r>
            <a:r>
              <a:rPr sz="2600" spc="-40" dirty="0">
                <a:solidFill>
                  <a:srgbClr val="D6181F"/>
                </a:solidFill>
                <a:latin typeface="Arial"/>
                <a:cs typeface="Arial"/>
              </a:rPr>
              <a:t>s</a:t>
            </a:r>
            <a:r>
              <a:rPr sz="2600" dirty="0">
                <a:solidFill>
                  <a:srgbClr val="D6181F"/>
                </a:solidFill>
                <a:latin typeface="Arial"/>
                <a:cs typeface="Arial"/>
              </a:rPr>
              <a:t>t</a:t>
            </a:r>
            <a:r>
              <a:rPr sz="2600" spc="-140" dirty="0">
                <a:solidFill>
                  <a:srgbClr val="D6181F"/>
                </a:solidFill>
                <a:latin typeface="Arial"/>
                <a:cs typeface="Arial"/>
              </a:rPr>
              <a:t> </a:t>
            </a:r>
            <a:r>
              <a:rPr sz="2600" spc="-85" dirty="0">
                <a:solidFill>
                  <a:srgbClr val="D6181F"/>
                </a:solidFill>
                <a:latin typeface="Arial"/>
                <a:cs typeface="Arial"/>
              </a:rPr>
              <a:t>quali</a:t>
            </a:r>
            <a:r>
              <a:rPr sz="2600" spc="-90" dirty="0">
                <a:solidFill>
                  <a:srgbClr val="D6181F"/>
                </a:solidFill>
                <a:latin typeface="Arial"/>
                <a:cs typeface="Arial"/>
              </a:rPr>
              <a:t>t</a:t>
            </a:r>
            <a:r>
              <a:rPr sz="2600" dirty="0">
                <a:solidFill>
                  <a:srgbClr val="D6181F"/>
                </a:solidFill>
                <a:latin typeface="Arial"/>
                <a:cs typeface="Arial"/>
              </a:rPr>
              <a:t>y</a:t>
            </a:r>
            <a:endParaRPr sz="2600" dirty="0">
              <a:latin typeface="Arial"/>
              <a:cs typeface="Arial"/>
            </a:endParaRPr>
          </a:p>
        </p:txBody>
      </p:sp>
      <p:sp>
        <p:nvSpPr>
          <p:cNvPr id="12" name="object 12"/>
          <p:cNvSpPr txBox="1"/>
          <p:nvPr/>
        </p:nvSpPr>
        <p:spPr>
          <a:xfrm>
            <a:off x="474765" y="6373406"/>
            <a:ext cx="2033485" cy="259045"/>
          </a:xfrm>
          <a:prstGeom prst="rect">
            <a:avLst/>
          </a:prstGeom>
        </p:spPr>
        <p:txBody>
          <a:bodyPr vert="horz" wrap="square" lIns="0" tIns="12700" rIns="0" bIns="0" rtlCol="0">
            <a:spAutoFit/>
          </a:bodyPr>
          <a:lstStyle/>
          <a:p>
            <a:pPr marL="12700" algn="l">
              <a:lnSpc>
                <a:spcPct val="100000"/>
              </a:lnSpc>
              <a:spcBef>
                <a:spcPts val="100"/>
              </a:spcBef>
            </a:pPr>
            <a:r>
              <a:rPr sz="1600" spc="20" dirty="0" smtClean="0">
                <a:solidFill>
                  <a:srgbClr val="0000FF"/>
                </a:solidFill>
                <a:latin typeface="+mj-lt"/>
                <a:cs typeface="Arial"/>
                <a:hlinkClick r:id="rId4"/>
              </a:rPr>
              <a:t>www.</a:t>
            </a:r>
            <a:r>
              <a:rPr lang="en-US" sz="1600" spc="20" dirty="0" smtClean="0">
                <a:solidFill>
                  <a:srgbClr val="0000FF"/>
                </a:solidFill>
                <a:latin typeface="+mj-lt"/>
                <a:cs typeface="Arial"/>
                <a:hlinkClick r:id="rId4"/>
              </a:rPr>
              <a:t>loveishome.co</a:t>
            </a:r>
            <a:r>
              <a:rPr sz="1600" spc="20" dirty="0" smtClean="0">
                <a:solidFill>
                  <a:srgbClr val="0000FF"/>
                </a:solidFill>
                <a:latin typeface="+mj-lt"/>
                <a:cs typeface="Arial"/>
                <a:hlinkClick r:id="rId4"/>
              </a:rPr>
              <a:t>.in</a:t>
            </a:r>
            <a:endParaRPr sz="1600" dirty="0">
              <a:latin typeface="+mj-lt"/>
              <a:cs typeface="Arial"/>
            </a:endParaRPr>
          </a:p>
        </p:txBody>
      </p:sp>
      <p:pic>
        <p:nvPicPr>
          <p:cNvPr id="17"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602405" y="7383959"/>
            <a:ext cx="2205295" cy="5725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 name="object 16"/>
          <p:cNvPicPr/>
          <p:nvPr/>
        </p:nvPicPr>
        <p:blipFill>
          <a:blip r:embed="rId6" cstate="print"/>
          <a:stretch>
            <a:fillRect/>
          </a:stretch>
        </p:blipFill>
        <p:spPr>
          <a:xfrm>
            <a:off x="554534" y="6667831"/>
            <a:ext cx="1915032" cy="968044"/>
          </a:xfrm>
          <a:prstGeom prst="rect">
            <a:avLst/>
          </a:prstGeom>
        </p:spPr>
      </p:pic>
      <p:pic>
        <p:nvPicPr>
          <p:cNvPr id="19" name="object 15"/>
          <p:cNvPicPr/>
          <p:nvPr/>
        </p:nvPicPr>
        <p:blipFill>
          <a:blip r:embed="rId7" cstate="print"/>
          <a:stretch>
            <a:fillRect/>
          </a:stretch>
        </p:blipFill>
        <p:spPr>
          <a:xfrm>
            <a:off x="8531223" y="548119"/>
            <a:ext cx="2190115" cy="2190115"/>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300</TotalTime>
  <Words>586</Words>
  <Application>Microsoft Office PowerPoint</Application>
  <PresentationFormat>Custom</PresentationFormat>
  <Paragraphs>48</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ABOUT US</vt:lpstr>
      <vt:lpstr>THE TEAM</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untitled</dc:title>
  <dc:creator>DELL</dc:creator>
  <cp:lastModifiedBy>amit kumar</cp:lastModifiedBy>
  <cp:revision>27</cp:revision>
  <dcterms:created xsi:type="dcterms:W3CDTF">2022-06-10T07:03:50Z</dcterms:created>
  <dcterms:modified xsi:type="dcterms:W3CDTF">2024-06-03T07:29:09Z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2021-06-30T00:00:00Z</vt:filetime>
  </property>
  <property fmtid="{D5CDD505-2E9C-101B-9397-08002B2CF9AE}" pid="3" name="Creator">
    <vt:lpwstr>Microsoft® PowerPoint® 2010</vt:lpwstr>
  </property>
  <property fmtid="{D5CDD505-2E9C-101B-9397-08002B2CF9AE}" pid="4" name="LastSaved">
    <vt:filetime>2022-06-10T00:00:00Z</vt:filetime>
  </property>
</Properties>
</file>