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70" r:id="rId3"/>
    <p:sldId id="271" r:id="rId4"/>
    <p:sldId id="272" r:id="rId5"/>
    <p:sldId id="273" r:id="rId6"/>
    <p:sldId id="274" r:id="rId7"/>
    <p:sldId id="275" r:id="rId8"/>
    <p:sldId id="276" r:id="rId9"/>
    <p:sldId id="277" r:id="rId10"/>
    <p:sldId id="278" r:id="rId11"/>
    <p:sldId id="256" r:id="rId12"/>
    <p:sldId id="257" r:id="rId13"/>
    <p:sldId id="258" r:id="rId14"/>
    <p:sldId id="259" r:id="rId15"/>
    <p:sldId id="260" r:id="rId16"/>
    <p:sldId id="261" r:id="rId17"/>
    <p:sldId id="262" r:id="rId18"/>
    <p:sldId id="263" r:id="rId19"/>
    <p:sldId id="279" r:id="rId20"/>
    <p:sldId id="280"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_OZANTEKS\__Management\Budgets\Ozanteks%20&amp;%20O&#287;uzhan%202004%20-%2020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_OZANTEKS\__Management\Budgets\Ozanteks%20&amp;%20O&#287;uzhan%202004%20-%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tr-TR"/>
            </a:pPr>
            <a:r>
              <a:rPr lang="tr-TR"/>
              <a:t>2021 Export Value Division Breakdown</a:t>
            </a:r>
          </a:p>
        </c:rich>
      </c:tx>
      <c:layout/>
      <c:overlay val="0"/>
    </c:title>
    <c:autoTitleDeleted val="0"/>
    <c:plotArea>
      <c:layout/>
      <c:pieChart>
        <c:varyColors val="1"/>
        <c:ser>
          <c:idx val="0"/>
          <c:order val="0"/>
          <c:dLbls>
            <c:spPr>
              <a:noFill/>
              <a:ln>
                <a:noFill/>
              </a:ln>
              <a:effectLst/>
            </c:spPr>
            <c:txPr>
              <a:bodyPr/>
              <a:lstStyle/>
              <a:p>
                <a:pPr>
                  <a:defRPr lang="tr-TR" sz="1600" b="1"/>
                </a:pPr>
                <a:endParaRPr lang="tr-T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Graphs!$A$2:$A$5</c:f>
              <c:strCache>
                <c:ptCount val="4"/>
                <c:pt idx="0">
                  <c:v>Towel</c:v>
                </c:pt>
                <c:pt idx="1">
                  <c:v>Bathrobe</c:v>
                </c:pt>
                <c:pt idx="2">
                  <c:v>Bedding</c:v>
                </c:pt>
                <c:pt idx="3">
                  <c:v>Seamless</c:v>
                </c:pt>
              </c:strCache>
            </c:strRef>
          </c:cat>
          <c:val>
            <c:numRef>
              <c:f>Graphs!$B$2:$B$5</c:f>
              <c:numCache>
                <c:formatCode>0%</c:formatCode>
                <c:ptCount val="4"/>
                <c:pt idx="0">
                  <c:v>0.57999999999999996</c:v>
                </c:pt>
                <c:pt idx="1">
                  <c:v>0.2</c:v>
                </c:pt>
                <c:pt idx="2">
                  <c:v>7.0000000000000007E-2</c:v>
                </c:pt>
                <c:pt idx="3">
                  <c:v>0.15</c:v>
                </c:pt>
              </c:numCache>
            </c:numRef>
          </c:val>
          <c:extLst>
            <c:ext xmlns:c16="http://schemas.microsoft.com/office/drawing/2014/chart" uri="{C3380CC4-5D6E-409C-BE32-E72D297353CC}">
              <c16:uniqueId val="{00000000-59AD-4F70-BA21-DA7CC841398C}"/>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tr-TR"/>
            </a:pPr>
            <a:r>
              <a:rPr lang="tr-TR"/>
              <a:t>2021 Export Value Country Breakdown</a:t>
            </a:r>
          </a:p>
        </c:rich>
      </c:tx>
      <c:layout/>
      <c:overlay val="0"/>
    </c:title>
    <c:autoTitleDeleted val="0"/>
    <c:plotArea>
      <c:layout/>
      <c:pieChart>
        <c:varyColors val="1"/>
        <c:ser>
          <c:idx val="0"/>
          <c:order val="0"/>
          <c:dLbls>
            <c:spPr>
              <a:noFill/>
              <a:ln>
                <a:noFill/>
              </a:ln>
              <a:effectLst/>
            </c:spPr>
            <c:txPr>
              <a:bodyPr/>
              <a:lstStyle/>
              <a:p>
                <a:pPr>
                  <a:defRPr lang="tr-TR" sz="1600" b="1"/>
                </a:pPr>
                <a:endParaRPr lang="tr-TR"/>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Graphs!$A$33:$A$39</c:f>
              <c:strCache>
                <c:ptCount val="7"/>
                <c:pt idx="0">
                  <c:v>Germany</c:v>
                </c:pt>
                <c:pt idx="1">
                  <c:v>Holland</c:v>
                </c:pt>
                <c:pt idx="2">
                  <c:v>France</c:v>
                </c:pt>
                <c:pt idx="3">
                  <c:v>USA</c:v>
                </c:pt>
                <c:pt idx="4">
                  <c:v>UK</c:v>
                </c:pt>
                <c:pt idx="5">
                  <c:v>Australia</c:v>
                </c:pt>
                <c:pt idx="6">
                  <c:v>Others</c:v>
                </c:pt>
              </c:strCache>
            </c:strRef>
          </c:cat>
          <c:val>
            <c:numRef>
              <c:f>Graphs!$B$33:$B$39</c:f>
              <c:numCache>
                <c:formatCode>0%</c:formatCode>
                <c:ptCount val="7"/>
                <c:pt idx="0">
                  <c:v>0.25</c:v>
                </c:pt>
                <c:pt idx="1">
                  <c:v>0.22</c:v>
                </c:pt>
                <c:pt idx="2">
                  <c:v>0.16</c:v>
                </c:pt>
                <c:pt idx="3">
                  <c:v>0.11</c:v>
                </c:pt>
                <c:pt idx="4">
                  <c:v>0.09</c:v>
                </c:pt>
                <c:pt idx="5">
                  <c:v>0.05</c:v>
                </c:pt>
                <c:pt idx="6">
                  <c:v>0.12</c:v>
                </c:pt>
              </c:numCache>
            </c:numRef>
          </c:val>
          <c:extLst>
            <c:ext xmlns:c16="http://schemas.microsoft.com/office/drawing/2014/chart" uri="{C3380CC4-5D6E-409C-BE32-E72D297353CC}">
              <c16:uniqueId val="{00000000-57CE-4529-9B5A-20A77606FC20}"/>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9511BD-A604-4ACA-BBF3-8C2B869DC58E}" type="datetimeFigureOut">
              <a:rPr lang="tr-TR" smtClean="0"/>
              <a:pPr/>
              <a:t>28.03.2022</a:t>
            </a:fld>
            <a:endParaRPr lang="tr-T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C6EDC00-1C36-4AC7-ABB5-0F332E6E97C8}" type="slidenum">
              <a:rPr lang="tr-TR" smtClean="0"/>
              <a:pPr/>
              <a:t>‹#›</a:t>
            </a:fld>
            <a:endParaRPr 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0245B96-F3E7-4EA9-AA42-8F0F422D8E95}" type="datetimeFigureOut">
              <a:rPr lang="tr-TR" smtClean="0"/>
              <a:pPr/>
              <a:t>28.03.2022</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A4EB14-5B90-47C5-8E36-6951A98F13F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FFA4EB14-5B90-47C5-8E36-6951A98F13FC}"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13</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14</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FFA4EB14-5B90-47C5-8E36-6951A98F13FC}" type="slidenum">
              <a:rPr lang="tr-TR" smtClean="0"/>
              <a:pPr/>
              <a:t>17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jp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3924151"/>
          </a:xfrm>
          <a:prstGeom prst="rect">
            <a:avLst/>
          </a:prstGeom>
          <a:noFill/>
        </p:spPr>
        <p:txBody>
          <a:bodyPr wrap="square" rtlCol="0">
            <a:spAutoFit/>
          </a:bodyPr>
          <a:lstStyle/>
          <a:p>
            <a:pPr>
              <a:lnSpc>
                <a:spcPct val="150000"/>
              </a:lnSpc>
            </a:pPr>
            <a:r>
              <a:rPr lang="tr-TR" sz="1400" b="1" dirty="0"/>
              <a:t>OZANTEKS</a:t>
            </a:r>
            <a:r>
              <a:rPr lang="tr-TR" sz="1400" dirty="0"/>
              <a:t>, ESTABLISHED IN 1973 IN DENIZLI, IS PROUD TO BE ONE OF THE LEADING TOWEL, BATHROBE, BEDLINEN, AND SEAMLESS MANUFACTURERS AND EXPORTERS OF TURKEY SINCE 1980. 90% OF OUR PRODUCTION IS FOR EXPORT AND 10% FOR THE DOMESTIC MARKET. OVER THE YEARS, WE CONTINUOUSLY IMPROVED OURSELVES TO MEET OUR CUSTOMERS REQUIREMENTS VIA THE MOST PROFESSIONAL WAY. WE HAVE BEEN LISTED AMONG THE FIRST 500 LARGEST INDUSTRY ENTERPRISES OF TURKEY SINCE</a:t>
            </a:r>
            <a:r>
              <a:rPr lang="en-US" sz="1400" dirty="0"/>
              <a:t> 1995. </a:t>
            </a:r>
            <a:r>
              <a:rPr lang="tr-TR" sz="1400" dirty="0"/>
              <a:t>WITH THE LATEST TECHNOLOGY, WE PRODUCE TOWELS, BATHROBES, HOME LINEN, SEAMLESS UNDERWEAR, SPORTSWEAR, AND PROMOTIONAL TEXTILES PRODUCTS. OUR MAIN MARKETS ARE ALL EUROPEAN COUNTRIES, USA, UK, AUSTRALIA, CHINA, RUSSIA, MIDDLE EAST…</a:t>
            </a:r>
          </a:p>
          <a:p>
            <a:pPr>
              <a:lnSpc>
                <a:spcPct val="150000"/>
              </a:lnSpc>
            </a:pPr>
            <a:r>
              <a:rPr lang="tr-TR" sz="1400" dirty="0"/>
              <a:t>OZANTEKS SALES VALUE IN 2021 IS </a:t>
            </a:r>
            <a:r>
              <a:rPr lang="tr-TR" sz="1400" b="1" dirty="0"/>
              <a:t>80 MILLION </a:t>
            </a:r>
            <a:r>
              <a:rPr lang="tr-TR" sz="1400" dirty="0"/>
              <a:t>USD .-</a:t>
            </a:r>
          </a:p>
          <a:p>
            <a:pPr>
              <a:lnSpc>
                <a:spcPct val="150000"/>
              </a:lnSpc>
            </a:pPr>
            <a:endParaRPr lang="tr-TR" sz="1400" dirty="0"/>
          </a:p>
          <a:p>
            <a:pPr>
              <a:lnSpc>
                <a:spcPct val="150000"/>
              </a:lnSpc>
            </a:pPr>
            <a:r>
              <a:rPr lang="tr-TR" sz="1400" dirty="0"/>
              <a:t>OZAN GROUP SALES IN 2021 IS </a:t>
            </a:r>
            <a:r>
              <a:rPr lang="tr-TR" sz="1400" b="1" dirty="0"/>
              <a:t>105 MILLION </a:t>
            </a:r>
            <a:r>
              <a:rPr lang="tr-TR" sz="1400" dirty="0"/>
              <a:t>USD .-</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4247317"/>
          </a:xfrm>
          <a:prstGeom prst="rect">
            <a:avLst/>
          </a:prstGeom>
          <a:noFill/>
        </p:spPr>
        <p:txBody>
          <a:bodyPr wrap="square" rtlCol="0">
            <a:spAutoFit/>
          </a:bodyPr>
          <a:lstStyle/>
          <a:p>
            <a:r>
              <a:rPr lang="tr-TR" sz="1400" dirty="0"/>
              <a:t>Ozanteks as a leading and innovative company in textile industry is aware of its responsibilities for environment. Ozanteks invests on environmental friendly technologies and behaves with the aim of reducing harm to environment.</a:t>
            </a:r>
          </a:p>
          <a:p>
            <a:endParaRPr lang="tr-TR" sz="1400" dirty="0"/>
          </a:p>
          <a:p>
            <a:r>
              <a:rPr lang="tr-TR" sz="1400" dirty="0"/>
              <a:t>Ozanteks has started working on reducing carbon dioxide footprint and greenhouse effect in accordance to the goals of which our country has taken place on struggling against global warming and climate change by international climate change regulations.</a:t>
            </a:r>
          </a:p>
          <a:p>
            <a:endParaRPr lang="tr-TR" sz="1400" dirty="0"/>
          </a:p>
          <a:p>
            <a:r>
              <a:rPr lang="tr-TR" sz="1400" dirty="0"/>
              <a:t>Ozanteks invests on installing Solar Power Plants on fields and factory roofs. Ozanteks which has solar power plants with a current installed capacity of 17 MW uses its own clean energy to produce textiles.</a:t>
            </a:r>
          </a:p>
          <a:p>
            <a:endParaRPr lang="tr-TR" sz="1400" dirty="0"/>
          </a:p>
          <a:p>
            <a:r>
              <a:rPr lang="tr-TR" sz="1400" dirty="0"/>
              <a:t>Ozanteks prevents natural gas consumption of </a:t>
            </a:r>
            <a:r>
              <a:rPr lang="tr-TR" sz="1400" b="1" dirty="0"/>
              <a:t>2.465.223 m</a:t>
            </a:r>
            <a:r>
              <a:rPr lang="tr-TR" sz="1400" b="1" baseline="30000" dirty="0"/>
              <a:t>3</a:t>
            </a:r>
            <a:r>
              <a:rPr lang="tr-TR" sz="1400" b="1" dirty="0"/>
              <a:t> yearly </a:t>
            </a:r>
            <a:r>
              <a:rPr lang="tr-TR" sz="1400" dirty="0"/>
              <a:t>by using clean energy produced at solar power plants</a:t>
            </a:r>
          </a:p>
          <a:p>
            <a:endParaRPr lang="tr-TR" sz="1400" dirty="0"/>
          </a:p>
          <a:p>
            <a:r>
              <a:rPr lang="tr-TR" sz="1400" dirty="0"/>
              <a:t>As known, another advantage of solar plants is to reduce carbon dioxide emitted to nature. Ozanteks with its own solar plants  prevents </a:t>
            </a:r>
            <a:r>
              <a:rPr lang="tr-TR" sz="1400" b="1" dirty="0"/>
              <a:t>15.738 tons of CO</a:t>
            </a:r>
            <a:r>
              <a:rPr lang="tr-TR" sz="1400" b="1" baseline="-25000" dirty="0"/>
              <a:t>2</a:t>
            </a:r>
            <a:r>
              <a:rPr lang="tr-TR" sz="1400" b="1" dirty="0"/>
              <a:t> </a:t>
            </a:r>
            <a:r>
              <a:rPr lang="tr-TR" sz="1400" dirty="0"/>
              <a:t>emission. In addition,  recovery of 1,430,727 trees have been provided by our Solar Power Plants, and therefore, by replanting of 28,000,000 square meters area (an area larger than 8 times Central Park) protection of living beings life and habitat variety has been supported.</a:t>
            </a:r>
          </a:p>
          <a:p>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7543800" y="0"/>
            <a:ext cx="1081632" cy="106203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533400" y="5795963"/>
            <a:ext cx="1081632" cy="10620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rhan Kalkanel\Desktop\Lidl_Stiftung_&amp;_Co__KG_logo_svg.png"/>
          <p:cNvPicPr>
            <a:picLocks noChangeAspect="1" noChangeArrowheads="1"/>
          </p:cNvPicPr>
          <p:nvPr/>
        </p:nvPicPr>
        <p:blipFill>
          <a:blip r:embed="rId3" cstate="print"/>
          <a:srcRect/>
          <a:stretch>
            <a:fillRect/>
          </a:stretch>
        </p:blipFill>
        <p:spPr bwMode="auto">
          <a:xfrm>
            <a:off x="685800" y="1143000"/>
            <a:ext cx="1371600" cy="1371600"/>
          </a:xfrm>
          <a:prstGeom prst="rect">
            <a:avLst/>
          </a:prstGeom>
          <a:noFill/>
        </p:spPr>
      </p:pic>
      <p:sp>
        <p:nvSpPr>
          <p:cNvPr id="4" name="TextBox 3"/>
          <p:cNvSpPr txBox="1"/>
          <p:nvPr/>
        </p:nvSpPr>
        <p:spPr>
          <a:xfrm>
            <a:off x="2362200" y="1524000"/>
            <a:ext cx="6096000" cy="954107"/>
          </a:xfrm>
          <a:prstGeom prst="rect">
            <a:avLst/>
          </a:prstGeom>
          <a:noFill/>
        </p:spPr>
        <p:txBody>
          <a:bodyPr wrap="square" rtlCol="0">
            <a:spAutoFit/>
          </a:bodyPr>
          <a:lstStyle/>
          <a:p>
            <a:r>
              <a:rPr lang="tr-TR" sz="2800" b="1" dirty="0">
                <a:solidFill>
                  <a:srgbClr val="002060"/>
                </a:solidFill>
              </a:rPr>
              <a:t>We are working with Ozanteks more than 30 years. Because they;</a:t>
            </a:r>
          </a:p>
        </p:txBody>
      </p:sp>
      <p:sp>
        <p:nvSpPr>
          <p:cNvPr id="5" name="TextBox 4"/>
          <p:cNvSpPr txBox="1"/>
          <p:nvPr/>
        </p:nvSpPr>
        <p:spPr>
          <a:xfrm>
            <a:off x="762000" y="2819400"/>
            <a:ext cx="8001000" cy="2862322"/>
          </a:xfrm>
          <a:prstGeom prst="rect">
            <a:avLst/>
          </a:prstGeom>
          <a:noFill/>
        </p:spPr>
        <p:txBody>
          <a:bodyPr wrap="square" rtlCol="0">
            <a:spAutoFit/>
          </a:bodyPr>
          <a:lstStyle/>
          <a:p>
            <a:pPr marL="342900" indent="-342900">
              <a:buFont typeface="Arial" pitchFamily="34" charset="0"/>
              <a:buChar char="•"/>
            </a:pPr>
            <a:r>
              <a:rPr lang="tr-TR" sz="2000" b="1" dirty="0">
                <a:solidFill>
                  <a:srgbClr val="C00000"/>
                </a:solidFill>
              </a:rPr>
              <a:t>Are fully integrated. From yarn to inbox.</a:t>
            </a:r>
          </a:p>
          <a:p>
            <a:pPr marL="342900" indent="-342900">
              <a:buFont typeface="Arial" pitchFamily="34" charset="0"/>
              <a:buChar char="•"/>
            </a:pPr>
            <a:r>
              <a:rPr lang="tr-TR" sz="2000" b="1" dirty="0">
                <a:solidFill>
                  <a:srgbClr val="C00000"/>
                </a:solidFill>
              </a:rPr>
              <a:t>Are %100 reliable for recieved informations.</a:t>
            </a:r>
          </a:p>
          <a:p>
            <a:pPr marL="342900" indent="-342900">
              <a:buFont typeface="Arial" pitchFamily="34" charset="0"/>
              <a:buChar char="•"/>
            </a:pPr>
            <a:r>
              <a:rPr lang="tr-TR" sz="2000" b="1" dirty="0">
                <a:solidFill>
                  <a:srgbClr val="C00000"/>
                </a:solidFill>
              </a:rPr>
              <a:t>Are the only supplier who has own consodilation center for assorted boxes, pallettes, and containers to be delivered to 8 different DCs.</a:t>
            </a:r>
          </a:p>
          <a:p>
            <a:pPr marL="342900" indent="-342900">
              <a:buFont typeface="Arial" pitchFamily="34" charset="0"/>
              <a:buChar char="•"/>
            </a:pPr>
            <a:r>
              <a:rPr lang="tr-TR" sz="2000" b="1" dirty="0">
                <a:solidFill>
                  <a:srgbClr val="C00000"/>
                </a:solidFill>
              </a:rPr>
              <a:t>Are able to deliver 4M to 5M pcs within 3 months.</a:t>
            </a:r>
          </a:p>
          <a:p>
            <a:pPr marL="342900" indent="-342900">
              <a:buFont typeface="Arial" pitchFamily="34" charset="0"/>
              <a:buChar char="•"/>
            </a:pPr>
            <a:r>
              <a:rPr lang="tr-TR" sz="2000" b="1" dirty="0">
                <a:solidFill>
                  <a:srgbClr val="C00000"/>
                </a:solidFill>
              </a:rPr>
              <a:t>Have dedicated design team for German market.</a:t>
            </a:r>
          </a:p>
          <a:p>
            <a:pPr marL="342900" indent="-342900">
              <a:buFont typeface="Arial" pitchFamily="34" charset="0"/>
              <a:buChar char="•"/>
            </a:pPr>
            <a:r>
              <a:rPr lang="tr-TR" sz="2000" b="1" dirty="0">
                <a:solidFill>
                  <a:srgbClr val="C00000"/>
                </a:solidFill>
              </a:rPr>
              <a:t>Have an integrated water treatment pools for detox management.</a:t>
            </a:r>
          </a:p>
          <a:p>
            <a:pPr marL="342900" indent="-342900">
              <a:buFont typeface="Arial" pitchFamily="34" charset="0"/>
              <a:buChar char="•"/>
            </a:pPr>
            <a:r>
              <a:rPr lang="tr-TR" sz="2000" b="1" dirty="0">
                <a:solidFill>
                  <a:srgbClr val="C00000"/>
                </a:solidFill>
              </a:rPr>
              <a:t>Have an %94 pass rate from chemical management audit.</a:t>
            </a:r>
          </a:p>
          <a:p>
            <a:pPr marL="342900" indent="-342900">
              <a:buFont typeface="Arial" pitchFamily="34" charset="0"/>
              <a:buChar char="•"/>
            </a:pPr>
            <a:endParaRPr lang="tr-TR" sz="20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524000"/>
            <a:ext cx="6096000" cy="954107"/>
          </a:xfrm>
          <a:prstGeom prst="rect">
            <a:avLst/>
          </a:prstGeom>
          <a:noFill/>
        </p:spPr>
        <p:txBody>
          <a:bodyPr wrap="square" rtlCol="0">
            <a:spAutoFit/>
          </a:bodyPr>
          <a:lstStyle/>
          <a:p>
            <a:r>
              <a:rPr lang="tr-TR" sz="2800" b="1" dirty="0">
                <a:solidFill>
                  <a:srgbClr val="002060"/>
                </a:solidFill>
              </a:rPr>
              <a:t>We are working with Ozanteks more than 35 years. Because they;</a:t>
            </a:r>
          </a:p>
        </p:txBody>
      </p:sp>
      <p:sp>
        <p:nvSpPr>
          <p:cNvPr id="5" name="TextBox 4"/>
          <p:cNvSpPr txBox="1"/>
          <p:nvPr/>
        </p:nvSpPr>
        <p:spPr>
          <a:xfrm>
            <a:off x="762000" y="2819400"/>
            <a:ext cx="8001000" cy="2862322"/>
          </a:xfrm>
          <a:prstGeom prst="rect">
            <a:avLst/>
          </a:prstGeom>
          <a:noFill/>
        </p:spPr>
        <p:txBody>
          <a:bodyPr wrap="square" rtlCol="0">
            <a:spAutoFit/>
          </a:bodyPr>
          <a:lstStyle/>
          <a:p>
            <a:pPr marL="342900" indent="-342900">
              <a:buFont typeface="Arial" pitchFamily="34" charset="0"/>
              <a:buChar char="•"/>
            </a:pPr>
            <a:r>
              <a:rPr lang="tr-TR" sz="2000" b="1" dirty="0">
                <a:solidFill>
                  <a:srgbClr val="C00000"/>
                </a:solidFill>
              </a:rPr>
              <a:t>Are able to produce for our bathroom, kitchen, and bedding departments.</a:t>
            </a:r>
          </a:p>
          <a:p>
            <a:pPr marL="342900" indent="-342900">
              <a:buFont typeface="Arial" pitchFamily="34" charset="0"/>
              <a:buChar char="•"/>
            </a:pPr>
            <a:r>
              <a:rPr lang="tr-TR" sz="2000" b="1" dirty="0">
                <a:solidFill>
                  <a:srgbClr val="C00000"/>
                </a:solidFill>
              </a:rPr>
              <a:t>Are the first factory of which we accreditated for self-inspection process.</a:t>
            </a:r>
          </a:p>
          <a:p>
            <a:pPr marL="342900" indent="-342900">
              <a:buFont typeface="Arial" pitchFamily="34" charset="0"/>
              <a:buChar char="•"/>
            </a:pPr>
            <a:r>
              <a:rPr lang="tr-TR" sz="2000" b="1" dirty="0">
                <a:solidFill>
                  <a:srgbClr val="C00000"/>
                </a:solidFill>
              </a:rPr>
              <a:t>Are the first and biggest supplier in BCI cotton project.</a:t>
            </a:r>
          </a:p>
          <a:p>
            <a:pPr marL="342900" indent="-342900">
              <a:buFont typeface="Arial" pitchFamily="34" charset="0"/>
              <a:buChar char="•"/>
            </a:pPr>
            <a:r>
              <a:rPr lang="tr-TR" sz="2000" b="1" dirty="0">
                <a:solidFill>
                  <a:srgbClr val="C00000"/>
                </a:solidFill>
              </a:rPr>
              <a:t>Are able to deliver big volumes in promotion period within very short of time by fully controlled greige and ready stock management.</a:t>
            </a:r>
          </a:p>
          <a:p>
            <a:pPr marL="342900" indent="-342900">
              <a:buFont typeface="Arial" pitchFamily="34" charset="0"/>
              <a:buChar char="•"/>
            </a:pPr>
            <a:r>
              <a:rPr lang="tr-TR" sz="2000" b="1" dirty="0">
                <a:solidFill>
                  <a:srgbClr val="C00000"/>
                </a:solidFill>
              </a:rPr>
              <a:t>Have dedicated design team for Holland market.</a:t>
            </a:r>
          </a:p>
          <a:p>
            <a:pPr marL="342900" indent="-342900">
              <a:buFont typeface="Arial" pitchFamily="34" charset="0"/>
              <a:buChar char="•"/>
            </a:pPr>
            <a:endParaRPr lang="tr-TR" sz="2000" b="1" dirty="0">
              <a:solidFill>
                <a:srgbClr val="C00000"/>
              </a:solidFill>
            </a:endParaRPr>
          </a:p>
        </p:txBody>
      </p:sp>
      <p:pic>
        <p:nvPicPr>
          <p:cNvPr id="2" name="Picture 2" descr="C:\Users\Korhan Kalkanel\Desktop\2017.08.28 Süleyman Kocasert Sunum\logos\1200px-HEMA_Logo_svg.png"/>
          <p:cNvPicPr>
            <a:picLocks noChangeAspect="1" noChangeArrowheads="1"/>
          </p:cNvPicPr>
          <p:nvPr/>
        </p:nvPicPr>
        <p:blipFill>
          <a:blip r:embed="rId3" cstate="print"/>
          <a:srcRect/>
          <a:stretch>
            <a:fillRect/>
          </a:stretch>
        </p:blipFill>
        <p:spPr bwMode="auto">
          <a:xfrm>
            <a:off x="685800" y="1143000"/>
            <a:ext cx="1371600" cy="1371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524000"/>
            <a:ext cx="5334000" cy="954107"/>
          </a:xfrm>
          <a:prstGeom prst="rect">
            <a:avLst/>
          </a:prstGeom>
          <a:noFill/>
        </p:spPr>
        <p:txBody>
          <a:bodyPr wrap="square" rtlCol="0">
            <a:spAutoFit/>
          </a:bodyPr>
          <a:lstStyle/>
          <a:p>
            <a:r>
              <a:rPr lang="tr-TR" sz="2800" b="1" dirty="0">
                <a:solidFill>
                  <a:srgbClr val="002060"/>
                </a:solidFill>
              </a:rPr>
              <a:t>We are working with Ozanteks more than 20 years. Because they;</a:t>
            </a:r>
          </a:p>
        </p:txBody>
      </p:sp>
      <p:sp>
        <p:nvSpPr>
          <p:cNvPr id="5" name="TextBox 4"/>
          <p:cNvSpPr txBox="1"/>
          <p:nvPr/>
        </p:nvSpPr>
        <p:spPr>
          <a:xfrm>
            <a:off x="762000" y="2819400"/>
            <a:ext cx="8001000" cy="3170099"/>
          </a:xfrm>
          <a:prstGeom prst="rect">
            <a:avLst/>
          </a:prstGeom>
          <a:noFill/>
        </p:spPr>
        <p:txBody>
          <a:bodyPr wrap="square" rtlCol="0">
            <a:spAutoFit/>
          </a:bodyPr>
          <a:lstStyle/>
          <a:p>
            <a:pPr marL="342900" indent="-342900">
              <a:buFont typeface="Arial" pitchFamily="34" charset="0"/>
              <a:buChar char="•"/>
            </a:pPr>
            <a:r>
              <a:rPr lang="tr-TR" sz="2000" b="1" dirty="0">
                <a:solidFill>
                  <a:srgbClr val="C00000"/>
                </a:solidFill>
              </a:rPr>
              <a:t>Are able to produce for our bathroom, kids and nursery departments.</a:t>
            </a:r>
          </a:p>
          <a:p>
            <a:pPr marL="342900" indent="-342900">
              <a:buFont typeface="Arial" pitchFamily="34" charset="0"/>
              <a:buChar char="•"/>
            </a:pPr>
            <a:r>
              <a:rPr lang="tr-TR" sz="2000" b="1" dirty="0">
                <a:solidFill>
                  <a:srgbClr val="C00000"/>
                </a:solidFill>
              </a:rPr>
              <a:t>Are the first supplier who were expertised in Retail Link system and nominated as CPFR (Collabrative Planning Forecasting and Replenishment) supplier. </a:t>
            </a:r>
          </a:p>
          <a:p>
            <a:pPr marL="342900" indent="-342900">
              <a:buFont typeface="Arial" pitchFamily="34" charset="0"/>
              <a:buChar char="•"/>
            </a:pPr>
            <a:r>
              <a:rPr lang="tr-TR" sz="2000" b="1" dirty="0">
                <a:solidFill>
                  <a:srgbClr val="C00000"/>
                </a:solidFill>
              </a:rPr>
              <a:t>Have huge NOS (Never Out Of Stock) program experience with greige and ready management.</a:t>
            </a:r>
          </a:p>
          <a:p>
            <a:pPr marL="342900" indent="-342900">
              <a:buFont typeface="Arial" pitchFamily="34" charset="0"/>
              <a:buChar char="•"/>
            </a:pPr>
            <a:r>
              <a:rPr lang="tr-TR" sz="2000" b="1" dirty="0">
                <a:solidFill>
                  <a:srgbClr val="C00000"/>
                </a:solidFill>
              </a:rPr>
              <a:t>Have great UK market consuming knowledge.</a:t>
            </a:r>
          </a:p>
          <a:p>
            <a:pPr marL="342900" indent="-342900">
              <a:buFont typeface="Arial" pitchFamily="34" charset="0"/>
              <a:buChar char="•"/>
            </a:pPr>
            <a:r>
              <a:rPr lang="tr-TR" sz="2000" b="1" dirty="0">
                <a:solidFill>
                  <a:srgbClr val="C00000"/>
                </a:solidFill>
              </a:rPr>
              <a:t>Can keep constant quality among the whole year by using advanced automation systems.</a:t>
            </a:r>
          </a:p>
          <a:p>
            <a:pPr marL="342900" indent="-342900">
              <a:buFont typeface="Arial" pitchFamily="34" charset="0"/>
              <a:buChar char="•"/>
            </a:pPr>
            <a:endParaRPr lang="tr-TR" sz="2000" b="1" dirty="0">
              <a:solidFill>
                <a:srgbClr val="C00000"/>
              </a:solidFill>
            </a:endParaRPr>
          </a:p>
        </p:txBody>
      </p:sp>
      <p:pic>
        <p:nvPicPr>
          <p:cNvPr id="2050" name="Picture 2" descr="C:\Users\Korhan Kalkanel\Desktop\2017.08.28 Süleyman Kocasert Sunum\logos\asda-customer-logo.jpg"/>
          <p:cNvPicPr>
            <a:picLocks noChangeAspect="1" noChangeArrowheads="1"/>
          </p:cNvPicPr>
          <p:nvPr/>
        </p:nvPicPr>
        <p:blipFill>
          <a:blip r:embed="rId3" cstate="print"/>
          <a:srcRect/>
          <a:stretch>
            <a:fillRect/>
          </a:stretch>
        </p:blipFill>
        <p:spPr bwMode="auto">
          <a:xfrm>
            <a:off x="685801" y="1371600"/>
            <a:ext cx="2330450" cy="990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524000"/>
            <a:ext cx="5334000" cy="954107"/>
          </a:xfrm>
          <a:prstGeom prst="rect">
            <a:avLst/>
          </a:prstGeom>
          <a:noFill/>
        </p:spPr>
        <p:txBody>
          <a:bodyPr wrap="square" rtlCol="0">
            <a:spAutoFit/>
          </a:bodyPr>
          <a:lstStyle/>
          <a:p>
            <a:r>
              <a:rPr lang="tr-TR" sz="2800" b="1" dirty="0">
                <a:solidFill>
                  <a:srgbClr val="002060"/>
                </a:solidFill>
              </a:rPr>
              <a:t>We are working with Ozanteks more than 25 years. Because they;</a:t>
            </a:r>
          </a:p>
        </p:txBody>
      </p:sp>
      <p:sp>
        <p:nvSpPr>
          <p:cNvPr id="5" name="TextBox 4"/>
          <p:cNvSpPr txBox="1"/>
          <p:nvPr/>
        </p:nvSpPr>
        <p:spPr>
          <a:xfrm>
            <a:off x="762000" y="2819400"/>
            <a:ext cx="8001000" cy="2862322"/>
          </a:xfrm>
          <a:prstGeom prst="rect">
            <a:avLst/>
          </a:prstGeom>
          <a:noFill/>
        </p:spPr>
        <p:txBody>
          <a:bodyPr wrap="square" rtlCol="0">
            <a:spAutoFit/>
          </a:bodyPr>
          <a:lstStyle/>
          <a:p>
            <a:pPr marL="342900" indent="-342900">
              <a:buFont typeface="Arial" pitchFamily="34" charset="0"/>
              <a:buChar char="•"/>
            </a:pPr>
            <a:r>
              <a:rPr lang="tr-TR" sz="2000" b="1" dirty="0">
                <a:solidFill>
                  <a:srgbClr val="C00000"/>
                </a:solidFill>
              </a:rPr>
              <a:t>Are able to produce for our lingerie, bathroom, kids, ladies and mens departments.</a:t>
            </a:r>
          </a:p>
          <a:p>
            <a:pPr marL="342900" indent="-342900">
              <a:buFont typeface="Arial" pitchFamily="34" charset="0"/>
              <a:buChar char="•"/>
            </a:pPr>
            <a:r>
              <a:rPr lang="tr-TR" sz="2000" b="1" dirty="0">
                <a:solidFill>
                  <a:srgbClr val="C00000"/>
                </a:solidFill>
              </a:rPr>
              <a:t>Are the first supplier who were nominated for “PLAN A” program (sustainable business program).  </a:t>
            </a:r>
          </a:p>
          <a:p>
            <a:pPr marL="342900" indent="-342900">
              <a:buFont typeface="Arial" pitchFamily="34" charset="0"/>
              <a:buChar char="•"/>
            </a:pPr>
            <a:r>
              <a:rPr lang="tr-TR" sz="2000" b="1" dirty="0">
                <a:solidFill>
                  <a:srgbClr val="C00000"/>
                </a:solidFill>
              </a:rPr>
              <a:t>Have dedicated design team for UK market.</a:t>
            </a:r>
          </a:p>
          <a:p>
            <a:pPr marL="342900" indent="-342900">
              <a:buFont typeface="Arial" pitchFamily="34" charset="0"/>
              <a:buChar char="•"/>
            </a:pPr>
            <a:r>
              <a:rPr lang="tr-TR" sz="2000" b="1" dirty="0">
                <a:solidFill>
                  <a:srgbClr val="C00000"/>
                </a:solidFill>
              </a:rPr>
              <a:t>Are able to ship over 600K gowns and bathrobes within 4 months.</a:t>
            </a:r>
          </a:p>
          <a:p>
            <a:pPr marL="342900" indent="-342900">
              <a:buFont typeface="Arial" pitchFamily="34" charset="0"/>
              <a:buChar char="•"/>
            </a:pPr>
            <a:r>
              <a:rPr lang="tr-TR" sz="2000" b="1" dirty="0">
                <a:solidFill>
                  <a:srgbClr val="C00000"/>
                </a:solidFill>
              </a:rPr>
              <a:t>Can understand flow-wise shipments, and are proactive for early shipment requests.</a:t>
            </a:r>
          </a:p>
          <a:p>
            <a:pPr marL="342900" indent="-342900">
              <a:buFont typeface="Arial" pitchFamily="34" charset="0"/>
              <a:buChar char="•"/>
            </a:pPr>
            <a:endParaRPr lang="tr-TR" sz="2000" b="1" dirty="0">
              <a:solidFill>
                <a:srgbClr val="C00000"/>
              </a:solidFill>
            </a:endParaRPr>
          </a:p>
        </p:txBody>
      </p:sp>
      <p:pic>
        <p:nvPicPr>
          <p:cNvPr id="3074" name="Picture 2" descr="C:\Users\Korhan Kalkanel\Desktop\2017.08.28 Süleyman Kocasert Sunum\logos\photo.jpg"/>
          <p:cNvPicPr>
            <a:picLocks noChangeAspect="1" noChangeArrowheads="1"/>
          </p:cNvPicPr>
          <p:nvPr/>
        </p:nvPicPr>
        <p:blipFill>
          <a:blip r:embed="rId3" cstate="print"/>
          <a:srcRect/>
          <a:stretch>
            <a:fillRect/>
          </a:stretch>
        </p:blipFill>
        <p:spPr bwMode="auto">
          <a:xfrm>
            <a:off x="685800" y="1158875"/>
            <a:ext cx="1523999" cy="1523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524000"/>
            <a:ext cx="5334000" cy="954107"/>
          </a:xfrm>
          <a:prstGeom prst="rect">
            <a:avLst/>
          </a:prstGeom>
          <a:noFill/>
        </p:spPr>
        <p:txBody>
          <a:bodyPr wrap="square" rtlCol="0">
            <a:spAutoFit/>
          </a:bodyPr>
          <a:lstStyle/>
          <a:p>
            <a:r>
              <a:rPr lang="tr-TR" sz="2800" b="1" dirty="0">
                <a:solidFill>
                  <a:srgbClr val="002060"/>
                </a:solidFill>
              </a:rPr>
              <a:t>We are working with Ozanteks more </a:t>
            </a:r>
            <a:r>
              <a:rPr lang="tr-TR" sz="2800" b="1">
                <a:solidFill>
                  <a:srgbClr val="002060"/>
                </a:solidFill>
              </a:rPr>
              <a:t>than 20 </a:t>
            </a:r>
            <a:r>
              <a:rPr lang="tr-TR" sz="2800" b="1" dirty="0">
                <a:solidFill>
                  <a:srgbClr val="002060"/>
                </a:solidFill>
              </a:rPr>
              <a:t>years. Because they;</a:t>
            </a:r>
          </a:p>
        </p:txBody>
      </p:sp>
      <p:sp>
        <p:nvSpPr>
          <p:cNvPr id="5" name="TextBox 4"/>
          <p:cNvSpPr txBox="1"/>
          <p:nvPr/>
        </p:nvSpPr>
        <p:spPr>
          <a:xfrm>
            <a:off x="762000" y="2819400"/>
            <a:ext cx="8001000" cy="2862322"/>
          </a:xfrm>
          <a:prstGeom prst="rect">
            <a:avLst/>
          </a:prstGeom>
          <a:noFill/>
        </p:spPr>
        <p:txBody>
          <a:bodyPr wrap="square" rtlCol="0">
            <a:spAutoFit/>
          </a:bodyPr>
          <a:lstStyle/>
          <a:p>
            <a:pPr marL="342900" indent="-342900">
              <a:buFont typeface="Arial" pitchFamily="34" charset="0"/>
              <a:buChar char="•"/>
            </a:pPr>
            <a:r>
              <a:rPr lang="tr-TR" sz="2000" b="1" dirty="0">
                <a:solidFill>
                  <a:srgbClr val="C00000"/>
                </a:solidFill>
              </a:rPr>
              <a:t>Are able to produce for our bathroom, bedding, kids, ladies, mens, and activewear departments.</a:t>
            </a:r>
          </a:p>
          <a:p>
            <a:pPr marL="342900" indent="-342900">
              <a:buFont typeface="Arial" pitchFamily="34" charset="0"/>
              <a:buChar char="•"/>
            </a:pPr>
            <a:r>
              <a:rPr lang="tr-TR" sz="2000" b="1" dirty="0">
                <a:solidFill>
                  <a:srgbClr val="C00000"/>
                </a:solidFill>
              </a:rPr>
              <a:t>Are the first supplier who were nominated for “Sustainability Program”. </a:t>
            </a:r>
          </a:p>
          <a:p>
            <a:pPr marL="342900" indent="-342900">
              <a:buFont typeface="Arial" pitchFamily="34" charset="0"/>
              <a:buChar char="•"/>
            </a:pPr>
            <a:r>
              <a:rPr lang="tr-TR" sz="2000" b="1" dirty="0">
                <a:solidFill>
                  <a:srgbClr val="00B050"/>
                </a:solidFill>
              </a:rPr>
              <a:t>Are producing all our products with %100 green energy which makes us very proud after 2016 Paris Climate Agreement.</a:t>
            </a:r>
          </a:p>
          <a:p>
            <a:pPr marL="342900" indent="-342900">
              <a:buFont typeface="Arial" pitchFamily="34" charset="0"/>
              <a:buChar char="•"/>
            </a:pPr>
            <a:r>
              <a:rPr lang="tr-TR" sz="2000" b="1" dirty="0">
                <a:solidFill>
                  <a:srgbClr val="C00000"/>
                </a:solidFill>
              </a:rPr>
              <a:t>Have dedicated design team for French market.</a:t>
            </a:r>
          </a:p>
          <a:p>
            <a:pPr marL="342900" indent="-342900">
              <a:buFont typeface="Arial" pitchFamily="34" charset="0"/>
              <a:buChar char="•"/>
            </a:pPr>
            <a:endParaRPr lang="tr-TR" sz="2000" b="1" dirty="0">
              <a:solidFill>
                <a:srgbClr val="C00000"/>
              </a:solidFill>
            </a:endParaRPr>
          </a:p>
          <a:p>
            <a:pPr marL="342900" indent="-342900">
              <a:buFont typeface="Arial" pitchFamily="34" charset="0"/>
              <a:buChar char="•"/>
            </a:pPr>
            <a:endParaRPr lang="tr-TR" sz="2000" b="1" dirty="0">
              <a:solidFill>
                <a:srgbClr val="C00000"/>
              </a:solidFill>
            </a:endParaRPr>
          </a:p>
        </p:txBody>
      </p:sp>
      <p:pic>
        <p:nvPicPr>
          <p:cNvPr id="4098" name="Picture 2" descr="C:\Users\Korhan Kalkanel\Desktop\2017.08.28 Süleyman Kocasert Sunum\logos\untitled.png"/>
          <p:cNvPicPr>
            <a:picLocks noChangeAspect="1" noChangeArrowheads="1"/>
          </p:cNvPicPr>
          <p:nvPr/>
        </p:nvPicPr>
        <p:blipFill>
          <a:blip r:embed="rId3" cstate="print"/>
          <a:srcRect/>
          <a:stretch>
            <a:fillRect/>
          </a:stretch>
        </p:blipFill>
        <p:spPr bwMode="auto">
          <a:xfrm>
            <a:off x="838200" y="1170276"/>
            <a:ext cx="1371600" cy="13443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143000"/>
            <a:ext cx="7391400" cy="4401205"/>
          </a:xfrm>
          <a:prstGeom prst="rect">
            <a:avLst/>
          </a:prstGeom>
          <a:noFill/>
        </p:spPr>
        <p:txBody>
          <a:bodyPr wrap="square" rtlCol="0">
            <a:spAutoFit/>
          </a:bodyPr>
          <a:lstStyle/>
          <a:p>
            <a:endParaRPr lang="tr-TR" sz="2800" b="1" i="1" dirty="0">
              <a:solidFill>
                <a:srgbClr val="002060"/>
              </a:solidFill>
            </a:endParaRPr>
          </a:p>
          <a:p>
            <a:endParaRPr lang="tr-TR" sz="2800" b="1" i="1" dirty="0">
              <a:solidFill>
                <a:srgbClr val="002060"/>
              </a:solidFill>
            </a:endParaRPr>
          </a:p>
          <a:p>
            <a:pPr algn="ctr"/>
            <a:r>
              <a:rPr lang="tr-TR" sz="2800" b="1" i="1" dirty="0">
                <a:solidFill>
                  <a:srgbClr val="002060"/>
                </a:solidFill>
              </a:rPr>
              <a:t>We, as Ozanteks, are very proud of working with our partners as a solution provider.</a:t>
            </a:r>
          </a:p>
          <a:p>
            <a:pPr algn="ctr"/>
            <a:endParaRPr lang="tr-TR" sz="2800" b="1" i="1" dirty="0">
              <a:solidFill>
                <a:srgbClr val="002060"/>
              </a:solidFill>
            </a:endParaRPr>
          </a:p>
          <a:p>
            <a:pPr algn="ctr"/>
            <a:r>
              <a:rPr lang="tr-TR" sz="2800" b="1" i="1" dirty="0">
                <a:solidFill>
                  <a:srgbClr val="002060"/>
                </a:solidFill>
              </a:rPr>
              <a:t>And we are very keen to </a:t>
            </a:r>
            <a:r>
              <a:rPr lang="tr-TR" sz="2800" b="1" i="1" dirty="0">
                <a:solidFill>
                  <a:srgbClr val="00B050"/>
                </a:solidFill>
              </a:rPr>
              <a:t>sustain</a:t>
            </a:r>
            <a:r>
              <a:rPr lang="tr-TR" sz="2800" b="1" i="1" dirty="0">
                <a:solidFill>
                  <a:srgbClr val="002060"/>
                </a:solidFill>
              </a:rPr>
              <a:t>, </a:t>
            </a:r>
            <a:r>
              <a:rPr lang="tr-TR" sz="2800" b="1" i="1" dirty="0">
                <a:solidFill>
                  <a:srgbClr val="0070C0"/>
                </a:solidFill>
              </a:rPr>
              <a:t>improve</a:t>
            </a:r>
            <a:r>
              <a:rPr lang="tr-TR" sz="2800" b="1" i="1" dirty="0">
                <a:solidFill>
                  <a:srgbClr val="002060"/>
                </a:solidFill>
              </a:rPr>
              <a:t>, and </a:t>
            </a:r>
            <a:r>
              <a:rPr lang="tr-TR" sz="2800" b="1" i="1" dirty="0">
                <a:solidFill>
                  <a:srgbClr val="FF0000"/>
                </a:solidFill>
              </a:rPr>
              <a:t>expand</a:t>
            </a:r>
            <a:r>
              <a:rPr lang="tr-TR" sz="2800" b="1" i="1" dirty="0">
                <a:solidFill>
                  <a:srgbClr val="002060"/>
                </a:solidFill>
              </a:rPr>
              <a:t> these businesses with existing and new partners.</a:t>
            </a:r>
          </a:p>
          <a:p>
            <a:endParaRPr lang="tr-TR" sz="2800" b="1" i="1" dirty="0">
              <a:solidFill>
                <a:srgbClr val="002060"/>
              </a:solidFill>
            </a:endParaRPr>
          </a:p>
          <a:p>
            <a:endParaRPr lang="tr-TR" sz="2800" b="1" i="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143001"/>
            <a:ext cx="7391400" cy="523220"/>
          </a:xfrm>
          <a:prstGeom prst="rect">
            <a:avLst/>
          </a:prstGeom>
          <a:noFill/>
        </p:spPr>
        <p:txBody>
          <a:bodyPr wrap="square" rtlCol="0">
            <a:spAutoFit/>
          </a:bodyPr>
          <a:lstStyle/>
          <a:p>
            <a:r>
              <a:rPr lang="tr-TR" sz="2800" b="1" i="1" dirty="0">
                <a:solidFill>
                  <a:srgbClr val="002060"/>
                </a:solidFill>
              </a:rPr>
              <a:t>In order to achieve our goals;</a:t>
            </a:r>
          </a:p>
        </p:txBody>
      </p:sp>
      <p:sp>
        <p:nvSpPr>
          <p:cNvPr id="5" name="TextBox 4"/>
          <p:cNvSpPr txBox="1"/>
          <p:nvPr/>
        </p:nvSpPr>
        <p:spPr>
          <a:xfrm>
            <a:off x="457200" y="1905000"/>
            <a:ext cx="8382000" cy="3477875"/>
          </a:xfrm>
          <a:prstGeom prst="rect">
            <a:avLst/>
          </a:prstGeom>
          <a:noFill/>
        </p:spPr>
        <p:txBody>
          <a:bodyPr wrap="square" rtlCol="0">
            <a:spAutoFit/>
          </a:bodyPr>
          <a:lstStyle/>
          <a:p>
            <a:pPr marL="342900" indent="-342900">
              <a:buFont typeface="Arial" pitchFamily="34" charset="0"/>
              <a:buChar char="•"/>
            </a:pPr>
            <a:r>
              <a:rPr lang="tr-TR" sz="2000" dirty="0">
                <a:solidFill>
                  <a:srgbClr val="002060"/>
                </a:solidFill>
              </a:rPr>
              <a:t>We keep </a:t>
            </a:r>
            <a:r>
              <a:rPr lang="tr-TR" sz="2000" b="1" dirty="0">
                <a:solidFill>
                  <a:srgbClr val="002060"/>
                </a:solidFill>
              </a:rPr>
              <a:t>investing</a:t>
            </a:r>
            <a:r>
              <a:rPr lang="tr-TR" sz="2000" dirty="0">
                <a:solidFill>
                  <a:srgbClr val="002060"/>
                </a:solidFill>
              </a:rPr>
              <a:t> on </a:t>
            </a:r>
            <a:r>
              <a:rPr lang="tr-TR" sz="2000" b="1" dirty="0">
                <a:solidFill>
                  <a:srgbClr val="002060"/>
                </a:solidFill>
              </a:rPr>
              <a:t>automation</a:t>
            </a:r>
            <a:r>
              <a:rPr lang="tr-TR" sz="2000" dirty="0">
                <a:solidFill>
                  <a:srgbClr val="002060"/>
                </a:solidFill>
              </a:rPr>
              <a:t> in towel, bathrobe, bedlinen, and seamless garment divisions.</a:t>
            </a:r>
          </a:p>
          <a:p>
            <a:pPr marL="342900" indent="-342900">
              <a:buFont typeface="Arial" pitchFamily="34" charset="0"/>
              <a:buChar char="•"/>
            </a:pPr>
            <a:r>
              <a:rPr lang="tr-TR" sz="2000" dirty="0">
                <a:solidFill>
                  <a:srgbClr val="002060"/>
                </a:solidFill>
              </a:rPr>
              <a:t>We opened </a:t>
            </a:r>
            <a:r>
              <a:rPr lang="tr-TR" sz="2000" b="1" dirty="0">
                <a:solidFill>
                  <a:srgbClr val="002060"/>
                </a:solidFill>
              </a:rPr>
              <a:t>R&amp;D Department </a:t>
            </a:r>
            <a:r>
              <a:rPr lang="tr-TR" sz="2000" dirty="0">
                <a:solidFill>
                  <a:srgbClr val="002060"/>
                </a:solidFill>
              </a:rPr>
              <a:t>accredited by goverment.</a:t>
            </a:r>
          </a:p>
          <a:p>
            <a:pPr marL="342900" indent="-342900">
              <a:buFont typeface="Arial" pitchFamily="34" charset="0"/>
              <a:buChar char="•"/>
            </a:pPr>
            <a:r>
              <a:rPr lang="tr-TR" sz="2000" dirty="0">
                <a:solidFill>
                  <a:srgbClr val="002060"/>
                </a:solidFill>
              </a:rPr>
              <a:t>We have </a:t>
            </a:r>
            <a:r>
              <a:rPr lang="tr-TR" sz="2000" b="1" dirty="0">
                <a:solidFill>
                  <a:srgbClr val="002060"/>
                </a:solidFill>
              </a:rPr>
              <a:t>dedicated</a:t>
            </a:r>
            <a:r>
              <a:rPr lang="tr-TR" sz="2000" dirty="0">
                <a:solidFill>
                  <a:srgbClr val="002060"/>
                </a:solidFill>
              </a:rPr>
              <a:t> design and merchandising teams serving </a:t>
            </a:r>
            <a:r>
              <a:rPr lang="tr-TR" sz="2000" b="1" dirty="0">
                <a:solidFill>
                  <a:srgbClr val="002060"/>
                </a:solidFill>
              </a:rPr>
              <a:t>focused markets</a:t>
            </a:r>
            <a:r>
              <a:rPr lang="tr-TR" sz="2000" dirty="0">
                <a:solidFill>
                  <a:srgbClr val="002060"/>
                </a:solidFill>
              </a:rPr>
              <a:t>.</a:t>
            </a:r>
          </a:p>
          <a:p>
            <a:pPr marL="342900" indent="-342900">
              <a:buFont typeface="Arial" pitchFamily="34" charset="0"/>
              <a:buChar char="•"/>
            </a:pPr>
            <a:r>
              <a:rPr lang="tr-TR" sz="2000" dirty="0">
                <a:solidFill>
                  <a:srgbClr val="002060"/>
                </a:solidFill>
              </a:rPr>
              <a:t>We are exhibitor in </a:t>
            </a:r>
            <a:r>
              <a:rPr lang="tr-TR" sz="2000" b="1" dirty="0">
                <a:solidFill>
                  <a:srgbClr val="002060"/>
                </a:solidFill>
              </a:rPr>
              <a:t>Heimtextil Frankfurt </a:t>
            </a:r>
            <a:r>
              <a:rPr lang="tr-TR" sz="2000" dirty="0">
                <a:solidFill>
                  <a:srgbClr val="002060"/>
                </a:solidFill>
              </a:rPr>
              <a:t>and </a:t>
            </a:r>
            <a:r>
              <a:rPr lang="tr-TR" sz="2000" b="1" dirty="0">
                <a:solidFill>
                  <a:srgbClr val="002060"/>
                </a:solidFill>
              </a:rPr>
              <a:t>Evteks Istanbul Fairs </a:t>
            </a:r>
            <a:r>
              <a:rPr lang="tr-TR" sz="2000" dirty="0">
                <a:solidFill>
                  <a:srgbClr val="002060"/>
                </a:solidFill>
              </a:rPr>
              <a:t>every year.</a:t>
            </a:r>
          </a:p>
          <a:p>
            <a:pPr marL="342900" indent="-342900">
              <a:buFont typeface="Arial" pitchFamily="34" charset="0"/>
              <a:buChar char="•"/>
            </a:pPr>
            <a:r>
              <a:rPr lang="tr-TR" sz="2000" dirty="0">
                <a:solidFill>
                  <a:srgbClr val="002060"/>
                </a:solidFill>
              </a:rPr>
              <a:t>We start preparing </a:t>
            </a:r>
            <a:r>
              <a:rPr lang="tr-TR" sz="2000" b="1" dirty="0">
                <a:solidFill>
                  <a:srgbClr val="002060"/>
                </a:solidFill>
              </a:rPr>
              <a:t>2 main </a:t>
            </a:r>
            <a:r>
              <a:rPr lang="tr-TR" sz="2000" dirty="0">
                <a:solidFill>
                  <a:srgbClr val="002060"/>
                </a:solidFill>
              </a:rPr>
              <a:t>and </a:t>
            </a:r>
            <a:r>
              <a:rPr lang="tr-TR" sz="2000" b="1" dirty="0">
                <a:solidFill>
                  <a:srgbClr val="002060"/>
                </a:solidFill>
              </a:rPr>
              <a:t>4 sub collections </a:t>
            </a:r>
            <a:r>
              <a:rPr lang="tr-TR" sz="2000" dirty="0">
                <a:solidFill>
                  <a:srgbClr val="002060"/>
                </a:solidFill>
              </a:rPr>
              <a:t>for our partners.</a:t>
            </a:r>
          </a:p>
          <a:p>
            <a:pPr marL="342900" indent="-342900">
              <a:buFont typeface="Arial" pitchFamily="34" charset="0"/>
              <a:buChar char="•"/>
            </a:pPr>
            <a:r>
              <a:rPr lang="tr-TR" sz="2000" dirty="0">
                <a:solidFill>
                  <a:srgbClr val="002060"/>
                </a:solidFill>
              </a:rPr>
              <a:t>We established </a:t>
            </a:r>
            <a:r>
              <a:rPr lang="tr-TR" sz="2000" b="1" dirty="0">
                <a:solidFill>
                  <a:srgbClr val="002060"/>
                </a:solidFill>
              </a:rPr>
              <a:t>faster product development process </a:t>
            </a:r>
            <a:r>
              <a:rPr lang="tr-TR" sz="2000" dirty="0">
                <a:solidFill>
                  <a:srgbClr val="002060"/>
                </a:solidFill>
              </a:rPr>
              <a:t>with </a:t>
            </a:r>
            <a:r>
              <a:rPr lang="tr-TR" sz="2000" b="1" dirty="0">
                <a:solidFill>
                  <a:srgbClr val="002060"/>
                </a:solidFill>
              </a:rPr>
              <a:t>R&amp;D dept</a:t>
            </a:r>
            <a:r>
              <a:rPr lang="tr-TR" sz="2000" dirty="0">
                <a:solidFill>
                  <a:srgbClr val="002060"/>
                </a:solidFill>
              </a:rPr>
              <a:t>.</a:t>
            </a:r>
          </a:p>
          <a:p>
            <a:pPr marL="342900" indent="-342900">
              <a:buFont typeface="Arial" pitchFamily="34" charset="0"/>
              <a:buChar char="•"/>
            </a:pPr>
            <a:r>
              <a:rPr lang="tr-TR" sz="2000" dirty="0">
                <a:solidFill>
                  <a:srgbClr val="002060"/>
                </a:solidFill>
              </a:rPr>
              <a:t>We opened another </a:t>
            </a:r>
            <a:r>
              <a:rPr lang="tr-TR" sz="2000" b="1" dirty="0">
                <a:solidFill>
                  <a:srgbClr val="002060"/>
                </a:solidFill>
              </a:rPr>
              <a:t>consodilation center </a:t>
            </a:r>
            <a:r>
              <a:rPr lang="tr-TR" sz="2000" dirty="0">
                <a:solidFill>
                  <a:srgbClr val="002060"/>
                </a:solidFill>
              </a:rPr>
              <a:t>for potential NOS programs of our partners.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143001"/>
            <a:ext cx="7391400" cy="523220"/>
          </a:xfrm>
          <a:prstGeom prst="rect">
            <a:avLst/>
          </a:prstGeom>
          <a:noFill/>
        </p:spPr>
        <p:txBody>
          <a:bodyPr wrap="square" rtlCol="0">
            <a:spAutoFit/>
          </a:bodyPr>
          <a:lstStyle/>
          <a:p>
            <a:r>
              <a:rPr lang="tr-TR" sz="2800" b="1" i="1" dirty="0">
                <a:solidFill>
                  <a:srgbClr val="002060"/>
                </a:solidFill>
              </a:rPr>
              <a:t>In the meanwhile;</a:t>
            </a:r>
          </a:p>
        </p:txBody>
      </p:sp>
      <p:sp>
        <p:nvSpPr>
          <p:cNvPr id="5" name="TextBox 4"/>
          <p:cNvSpPr txBox="1"/>
          <p:nvPr/>
        </p:nvSpPr>
        <p:spPr>
          <a:xfrm>
            <a:off x="457200" y="1905000"/>
            <a:ext cx="8382000" cy="4093428"/>
          </a:xfrm>
          <a:prstGeom prst="rect">
            <a:avLst/>
          </a:prstGeom>
          <a:noFill/>
        </p:spPr>
        <p:txBody>
          <a:bodyPr wrap="square" rtlCol="0">
            <a:spAutoFit/>
          </a:bodyPr>
          <a:lstStyle/>
          <a:p>
            <a:pPr marL="342900" indent="-342900">
              <a:buFont typeface="Arial" pitchFamily="34" charset="0"/>
              <a:buChar char="•"/>
            </a:pPr>
            <a:r>
              <a:rPr lang="tr-TR" sz="2000" dirty="0">
                <a:solidFill>
                  <a:srgbClr val="002060"/>
                </a:solidFill>
              </a:rPr>
              <a:t>We produce our </a:t>
            </a:r>
            <a:r>
              <a:rPr lang="tr-TR" sz="2000" b="1" dirty="0">
                <a:solidFill>
                  <a:srgbClr val="00B050"/>
                </a:solidFill>
              </a:rPr>
              <a:t>own green energy </a:t>
            </a:r>
            <a:r>
              <a:rPr lang="tr-TR" sz="2000" dirty="0">
                <a:solidFill>
                  <a:srgbClr val="002060"/>
                </a:solidFill>
              </a:rPr>
              <a:t>which is </a:t>
            </a:r>
            <a:r>
              <a:rPr lang="tr-TR" sz="2000" b="1" dirty="0">
                <a:solidFill>
                  <a:srgbClr val="00B050"/>
                </a:solidFill>
              </a:rPr>
              <a:t>4 times </a:t>
            </a:r>
            <a:r>
              <a:rPr lang="tr-TR" sz="2000" dirty="0">
                <a:solidFill>
                  <a:srgbClr val="002060"/>
                </a:solidFill>
              </a:rPr>
              <a:t>of our needs. </a:t>
            </a:r>
            <a:r>
              <a:rPr lang="tr-TR" sz="2000" b="1" dirty="0">
                <a:solidFill>
                  <a:srgbClr val="00B050"/>
                </a:solidFill>
              </a:rPr>
              <a:t>(17MW)</a:t>
            </a:r>
          </a:p>
          <a:p>
            <a:pPr marL="342900" indent="-342900">
              <a:buFont typeface="Arial" pitchFamily="34" charset="0"/>
              <a:buChar char="•"/>
            </a:pPr>
            <a:r>
              <a:rPr lang="tr-TR" sz="2000" dirty="0">
                <a:solidFill>
                  <a:srgbClr val="002060"/>
                </a:solidFill>
              </a:rPr>
              <a:t>We </a:t>
            </a:r>
            <a:r>
              <a:rPr lang="tr-TR" sz="2000" b="1" dirty="0">
                <a:solidFill>
                  <a:srgbClr val="002060"/>
                </a:solidFill>
              </a:rPr>
              <a:t>prevent</a:t>
            </a:r>
            <a:r>
              <a:rPr lang="tr-TR" sz="2000" dirty="0">
                <a:solidFill>
                  <a:srgbClr val="002060"/>
                </a:solidFill>
              </a:rPr>
              <a:t> </a:t>
            </a:r>
            <a:r>
              <a:rPr lang="tr-TR" sz="2000" b="1" dirty="0">
                <a:solidFill>
                  <a:srgbClr val="FF0000"/>
                </a:solidFill>
              </a:rPr>
              <a:t>16K tons of carbon dioxide emission </a:t>
            </a:r>
            <a:r>
              <a:rPr lang="tr-TR" sz="2000" dirty="0">
                <a:solidFill>
                  <a:srgbClr val="002060"/>
                </a:solidFill>
              </a:rPr>
              <a:t>yearly.</a:t>
            </a:r>
          </a:p>
          <a:p>
            <a:pPr marL="342900" indent="-342900">
              <a:buFont typeface="Arial" pitchFamily="34" charset="0"/>
              <a:buChar char="•"/>
            </a:pPr>
            <a:r>
              <a:rPr lang="tr-TR" sz="2000" dirty="0">
                <a:solidFill>
                  <a:srgbClr val="002060"/>
                </a:solidFill>
              </a:rPr>
              <a:t>We </a:t>
            </a:r>
            <a:r>
              <a:rPr lang="tr-TR" sz="2000" b="1" dirty="0">
                <a:solidFill>
                  <a:srgbClr val="002060"/>
                </a:solidFill>
              </a:rPr>
              <a:t>recover</a:t>
            </a:r>
            <a:r>
              <a:rPr lang="tr-TR" sz="2000" dirty="0">
                <a:solidFill>
                  <a:srgbClr val="002060"/>
                </a:solidFill>
              </a:rPr>
              <a:t> </a:t>
            </a:r>
            <a:r>
              <a:rPr lang="tr-TR" sz="2000" b="1" dirty="0">
                <a:solidFill>
                  <a:srgbClr val="00B050"/>
                </a:solidFill>
              </a:rPr>
              <a:t>1.5M trees </a:t>
            </a:r>
            <a:r>
              <a:rPr lang="tr-TR" sz="2000" dirty="0">
                <a:solidFill>
                  <a:srgbClr val="002060"/>
                </a:solidFill>
              </a:rPr>
              <a:t>yearly. (approximately an area of </a:t>
            </a:r>
            <a:r>
              <a:rPr lang="tr-TR" sz="2000" b="1" dirty="0">
                <a:solidFill>
                  <a:srgbClr val="002060"/>
                </a:solidFill>
              </a:rPr>
              <a:t>8 times Central Park</a:t>
            </a:r>
            <a:r>
              <a:rPr lang="tr-TR" sz="2000" dirty="0">
                <a:solidFill>
                  <a:srgbClr val="002060"/>
                </a:solidFill>
              </a:rPr>
              <a:t>)</a:t>
            </a:r>
          </a:p>
          <a:p>
            <a:pPr marL="342900" indent="-342900">
              <a:buFont typeface="Arial" pitchFamily="34" charset="0"/>
              <a:buChar char="•"/>
            </a:pPr>
            <a:r>
              <a:rPr lang="tr-TR" sz="2000" dirty="0">
                <a:solidFill>
                  <a:srgbClr val="002060"/>
                </a:solidFill>
              </a:rPr>
              <a:t>We have implemented </a:t>
            </a:r>
            <a:r>
              <a:rPr lang="tr-TR" sz="2000" b="1" dirty="0">
                <a:solidFill>
                  <a:srgbClr val="002060"/>
                </a:solidFill>
              </a:rPr>
              <a:t>a new 1 ton capacity yarn-dying machine</a:t>
            </a:r>
            <a:r>
              <a:rPr lang="tr-TR" sz="2000" dirty="0">
                <a:solidFill>
                  <a:srgbClr val="002060"/>
                </a:solidFill>
              </a:rPr>
              <a:t>.</a:t>
            </a:r>
          </a:p>
          <a:p>
            <a:pPr marL="342900" indent="-342900">
              <a:buFont typeface="Arial" pitchFamily="34" charset="0"/>
              <a:buChar char="•"/>
            </a:pPr>
            <a:r>
              <a:rPr lang="tr-TR" sz="2000" dirty="0">
                <a:solidFill>
                  <a:srgbClr val="002060"/>
                </a:solidFill>
              </a:rPr>
              <a:t>We have just recieved </a:t>
            </a:r>
            <a:r>
              <a:rPr lang="tr-TR" sz="2000" b="1" dirty="0">
                <a:solidFill>
                  <a:srgbClr val="002060"/>
                </a:solidFill>
              </a:rPr>
              <a:t>6th towel short hem cutting, folding, and stitching automation machine.</a:t>
            </a:r>
          </a:p>
          <a:p>
            <a:pPr marL="342900" indent="-342900">
              <a:buFont typeface="Arial" pitchFamily="34" charset="0"/>
              <a:buChar char="•"/>
            </a:pPr>
            <a:r>
              <a:rPr lang="tr-TR" sz="2000" dirty="0">
                <a:solidFill>
                  <a:srgbClr val="002060"/>
                </a:solidFill>
              </a:rPr>
              <a:t>We have just recieved </a:t>
            </a:r>
            <a:r>
              <a:rPr lang="tr-TR" sz="2000" b="1" dirty="0">
                <a:solidFill>
                  <a:srgbClr val="002060"/>
                </a:solidFill>
              </a:rPr>
              <a:t>pillowcase and duvet cover cutting and stitching automation machine.</a:t>
            </a:r>
          </a:p>
          <a:p>
            <a:pPr marL="342900" indent="-342900">
              <a:buFont typeface="Arial" pitchFamily="34" charset="0"/>
              <a:buChar char="•"/>
            </a:pPr>
            <a:r>
              <a:rPr lang="tr-TR" sz="2000" dirty="0">
                <a:solidFill>
                  <a:srgbClr val="002060"/>
                </a:solidFill>
              </a:rPr>
              <a:t>We have implemented </a:t>
            </a:r>
            <a:r>
              <a:rPr lang="tr-TR" sz="2000" b="1" dirty="0">
                <a:solidFill>
                  <a:srgbClr val="002060"/>
                </a:solidFill>
              </a:rPr>
              <a:t>a new Biancalani drying and treatment machine.</a:t>
            </a:r>
          </a:p>
          <a:p>
            <a:pPr marL="342900" indent="-342900">
              <a:buFont typeface="Arial" pitchFamily="34" charset="0"/>
              <a:buChar char="•"/>
            </a:pPr>
            <a:r>
              <a:rPr lang="tr-TR" sz="2000" dirty="0">
                <a:solidFill>
                  <a:srgbClr val="002060"/>
                </a:solidFill>
              </a:rPr>
              <a:t>We have updated </a:t>
            </a:r>
            <a:r>
              <a:rPr lang="tr-TR" sz="2000" b="1" dirty="0">
                <a:solidFill>
                  <a:srgbClr val="002060"/>
                </a:solidFill>
              </a:rPr>
              <a:t>NetGraphics CAD software </a:t>
            </a:r>
            <a:r>
              <a:rPr lang="tr-TR" sz="2000" dirty="0">
                <a:solidFill>
                  <a:srgbClr val="002060"/>
                </a:solidFill>
              </a:rPr>
              <a:t>which is converting picture directly to weaving structure.</a:t>
            </a:r>
          </a:p>
          <a:p>
            <a:pPr marL="342900" indent="-342900">
              <a:buFont typeface="Arial" pitchFamily="34" charset="0"/>
              <a:buChar char="•"/>
            </a:pPr>
            <a:endParaRPr lang="tr-TR" sz="20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7439"/>
            <a:ext cx="9144000" cy="738664"/>
          </a:xfrm>
          <a:prstGeom prst="rect">
            <a:avLst/>
          </a:prstGeom>
          <a:noFill/>
        </p:spPr>
        <p:txBody>
          <a:bodyPr wrap="square" rtlCol="0">
            <a:spAutoFit/>
          </a:bodyPr>
          <a:lstStyle/>
          <a:p>
            <a:pPr algn="ctr"/>
            <a:r>
              <a:rPr lang="tr-TR" sz="2400" b="1" dirty="0"/>
              <a:t>Major Clients</a:t>
            </a:r>
          </a:p>
          <a:p>
            <a:endParaRPr lang="en-US" dirty="0"/>
          </a:p>
        </p:txBody>
      </p:sp>
      <p:pic>
        <p:nvPicPr>
          <p:cNvPr id="3" name="Picture 2" descr="C:\Users\Korhsn Kalkanel\Desktop\Fenerbahçe\1200px-MarksAndSpencer1884_logo_svg.png"/>
          <p:cNvPicPr>
            <a:picLocks noChangeAspect="1" noChangeArrowheads="1"/>
          </p:cNvPicPr>
          <p:nvPr/>
        </p:nvPicPr>
        <p:blipFill>
          <a:blip r:embed="rId2" cstate="print"/>
          <a:srcRect/>
          <a:stretch>
            <a:fillRect/>
          </a:stretch>
        </p:blipFill>
        <p:spPr bwMode="auto">
          <a:xfrm>
            <a:off x="685800" y="2188855"/>
            <a:ext cx="1530375" cy="914399"/>
          </a:xfrm>
          <a:prstGeom prst="rect">
            <a:avLst/>
          </a:prstGeom>
          <a:noFill/>
        </p:spPr>
      </p:pic>
      <p:pic>
        <p:nvPicPr>
          <p:cNvPr id="5" name="Picture 2" descr="C:\Users\Korhan Kalkanel\Desktop\2017.08.28 Süleyman Kocasert Sunum\logos\asda-customer-logo.jpg"/>
          <p:cNvPicPr>
            <a:picLocks noChangeAspect="1" noChangeArrowheads="1"/>
          </p:cNvPicPr>
          <p:nvPr/>
        </p:nvPicPr>
        <p:blipFill>
          <a:blip r:embed="rId3" cstate="print"/>
          <a:srcRect/>
          <a:stretch>
            <a:fillRect/>
          </a:stretch>
        </p:blipFill>
        <p:spPr bwMode="auto">
          <a:xfrm>
            <a:off x="4267200" y="2188855"/>
            <a:ext cx="2025650" cy="861039"/>
          </a:xfrm>
          <a:prstGeom prst="rect">
            <a:avLst/>
          </a:prstGeom>
          <a:noFill/>
        </p:spPr>
      </p:pic>
      <p:pic>
        <p:nvPicPr>
          <p:cNvPr id="6" name="Picture 2" descr="C:\Users\Korhan Kalkanel\Desktop\Lidl_Stiftung_&amp;_Co__KG_logo_svg.png"/>
          <p:cNvPicPr>
            <a:picLocks noChangeAspect="1" noChangeArrowheads="1"/>
          </p:cNvPicPr>
          <p:nvPr/>
        </p:nvPicPr>
        <p:blipFill>
          <a:blip r:embed="rId4" cstate="print"/>
          <a:srcRect/>
          <a:stretch>
            <a:fillRect/>
          </a:stretch>
        </p:blipFill>
        <p:spPr bwMode="auto">
          <a:xfrm>
            <a:off x="7440227" y="2150755"/>
            <a:ext cx="1066800" cy="1066800"/>
          </a:xfrm>
          <a:prstGeom prst="rect">
            <a:avLst/>
          </a:prstGeom>
          <a:noFill/>
        </p:spPr>
      </p:pic>
      <p:pic>
        <p:nvPicPr>
          <p:cNvPr id="7" name="Picture 2" descr="C:\Users\Korhan Kalkanel\Desktop\2017.08.28 Süleyman Kocasert Sunum\logos\1200px-HEMA_Logo_svg.png"/>
          <p:cNvPicPr>
            <a:picLocks noChangeAspect="1" noChangeArrowheads="1"/>
          </p:cNvPicPr>
          <p:nvPr/>
        </p:nvPicPr>
        <p:blipFill>
          <a:blip r:embed="rId5" cstate="print"/>
          <a:srcRect/>
          <a:stretch>
            <a:fillRect/>
          </a:stretch>
        </p:blipFill>
        <p:spPr bwMode="auto">
          <a:xfrm>
            <a:off x="685800" y="3505200"/>
            <a:ext cx="914400" cy="914400"/>
          </a:xfrm>
          <a:prstGeom prst="rect">
            <a:avLst/>
          </a:prstGeom>
          <a:noFill/>
        </p:spPr>
      </p:pic>
      <p:pic>
        <p:nvPicPr>
          <p:cNvPr id="8" name="Picture 2" descr="C:\Users\Korhan Kalkanel\Desktop\2017.08.28 Süleyman Kocasert Sunum\logos\untitled.png"/>
          <p:cNvPicPr>
            <a:picLocks noChangeAspect="1" noChangeArrowheads="1"/>
          </p:cNvPicPr>
          <p:nvPr/>
        </p:nvPicPr>
        <p:blipFill>
          <a:blip r:embed="rId6" cstate="print"/>
          <a:srcRect/>
          <a:stretch>
            <a:fillRect/>
          </a:stretch>
        </p:blipFill>
        <p:spPr bwMode="auto">
          <a:xfrm>
            <a:off x="2238184" y="3427106"/>
            <a:ext cx="1243937" cy="1219200"/>
          </a:xfrm>
          <a:prstGeom prst="rect">
            <a:avLst/>
          </a:prstGeom>
          <a:noFill/>
        </p:spPr>
      </p:pic>
      <p:pic>
        <p:nvPicPr>
          <p:cNvPr id="1030" name="Picture 6" descr="C:\Users\Korhsn Kalkanel\Desktop\Fenerbahçe\Walmart_logo_svg.png"/>
          <p:cNvPicPr>
            <a:picLocks noChangeAspect="1" noChangeArrowheads="1"/>
          </p:cNvPicPr>
          <p:nvPr/>
        </p:nvPicPr>
        <p:blipFill>
          <a:blip r:embed="rId7" cstate="print"/>
          <a:srcRect/>
          <a:stretch>
            <a:fillRect/>
          </a:stretch>
        </p:blipFill>
        <p:spPr bwMode="auto">
          <a:xfrm>
            <a:off x="4114800" y="5029200"/>
            <a:ext cx="2819400" cy="704850"/>
          </a:xfrm>
          <a:prstGeom prst="rect">
            <a:avLst/>
          </a:prstGeom>
          <a:noFill/>
        </p:spPr>
      </p:pic>
      <p:pic>
        <p:nvPicPr>
          <p:cNvPr id="1032" name="Picture 8" descr="C:\Users\Korhsn Kalkanel\Desktop\Fenerbahçe\ALDI_2017.png"/>
          <p:cNvPicPr>
            <a:picLocks noChangeAspect="1" noChangeArrowheads="1"/>
          </p:cNvPicPr>
          <p:nvPr/>
        </p:nvPicPr>
        <p:blipFill>
          <a:blip r:embed="rId8" cstate="print"/>
          <a:srcRect/>
          <a:stretch>
            <a:fillRect/>
          </a:stretch>
        </p:blipFill>
        <p:spPr bwMode="auto">
          <a:xfrm>
            <a:off x="2812661" y="2133600"/>
            <a:ext cx="825500" cy="990600"/>
          </a:xfrm>
          <a:prstGeom prst="rect">
            <a:avLst/>
          </a:prstGeom>
          <a:noFill/>
        </p:spPr>
      </p:pic>
      <p:pic>
        <p:nvPicPr>
          <p:cNvPr id="1033" name="Picture 9" descr="C:\Users\Korhsn Kalkanel\Desktop\Fenerbahçe\KappAhl_square.png"/>
          <p:cNvPicPr>
            <a:picLocks noChangeAspect="1" noChangeArrowheads="1"/>
          </p:cNvPicPr>
          <p:nvPr/>
        </p:nvPicPr>
        <p:blipFill>
          <a:blip r:embed="rId9" cstate="print"/>
          <a:srcRect/>
          <a:stretch>
            <a:fillRect/>
          </a:stretch>
        </p:blipFill>
        <p:spPr bwMode="auto">
          <a:xfrm>
            <a:off x="6640127" y="3443246"/>
            <a:ext cx="1600199" cy="1600199"/>
          </a:xfrm>
          <a:prstGeom prst="rect">
            <a:avLst/>
          </a:prstGeom>
          <a:noFill/>
        </p:spPr>
      </p:pic>
      <p:pic>
        <p:nvPicPr>
          <p:cNvPr id="1035" name="Picture 11" descr="C:\Users\Korhsn Kalkanel\Desktop\Fenerbahçe\mc_donalds.jpg"/>
          <p:cNvPicPr>
            <a:picLocks noChangeAspect="1" noChangeArrowheads="1"/>
          </p:cNvPicPr>
          <p:nvPr/>
        </p:nvPicPr>
        <p:blipFill>
          <a:blip r:embed="rId10" cstate="print"/>
          <a:srcRect/>
          <a:stretch>
            <a:fillRect/>
          </a:stretch>
        </p:blipFill>
        <p:spPr bwMode="auto">
          <a:xfrm>
            <a:off x="609601" y="4906999"/>
            <a:ext cx="1371600" cy="1039416"/>
          </a:xfrm>
          <a:prstGeom prst="rect">
            <a:avLst/>
          </a:prstGeom>
          <a:noFill/>
        </p:spPr>
      </p:pic>
      <p:pic>
        <p:nvPicPr>
          <p:cNvPr id="1036" name="Picture 12" descr="C:\Users\Korhsn Kalkanel\Desktop\Fenerbahçe\carrefour-logo-vector-400x400.png"/>
          <p:cNvPicPr>
            <a:picLocks noChangeAspect="1" noChangeArrowheads="1"/>
          </p:cNvPicPr>
          <p:nvPr/>
        </p:nvPicPr>
        <p:blipFill>
          <a:blip r:embed="rId11"/>
          <a:srcRect/>
          <a:stretch>
            <a:fillRect/>
          </a:stretch>
        </p:blipFill>
        <p:spPr bwMode="auto">
          <a:xfrm>
            <a:off x="2438400" y="4648200"/>
            <a:ext cx="1428750" cy="1428750"/>
          </a:xfrm>
          <a:prstGeom prst="rect">
            <a:avLst/>
          </a:prstGeom>
          <a:noFill/>
        </p:spPr>
      </p:pic>
      <p:pic>
        <p:nvPicPr>
          <p:cNvPr id="1026" name="Picture 2" descr="C:\Users\Korhsn Kalkanel\Desktop\Fenerbahçe\logo-Walt-Disney.jpg"/>
          <p:cNvPicPr>
            <a:picLocks noChangeAspect="1" noChangeArrowheads="1"/>
          </p:cNvPicPr>
          <p:nvPr/>
        </p:nvPicPr>
        <p:blipFill>
          <a:blip r:embed="rId12" cstate="print"/>
          <a:srcRect/>
          <a:stretch>
            <a:fillRect/>
          </a:stretch>
        </p:blipFill>
        <p:spPr bwMode="auto">
          <a:xfrm>
            <a:off x="7010400" y="4953000"/>
            <a:ext cx="1524000" cy="1016000"/>
          </a:xfrm>
          <a:prstGeom prst="rect">
            <a:avLst/>
          </a:prstGeom>
          <a:noFill/>
        </p:spPr>
      </p:pic>
      <p:pic>
        <p:nvPicPr>
          <p:cNvPr id="9" name="Picture 8">
            <a:extLst>
              <a:ext uri="{FF2B5EF4-FFF2-40B4-BE49-F238E27FC236}">
                <a16:creationId xmlns:a16="http://schemas.microsoft.com/office/drawing/2014/main" id="{8D173915-35A0-4E0C-A5D4-4C1A8C7C569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0079" y="3655398"/>
            <a:ext cx="1783634" cy="9909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4893647"/>
          </a:xfrm>
          <a:prstGeom prst="rect">
            <a:avLst/>
          </a:prstGeom>
          <a:noFill/>
        </p:spPr>
        <p:txBody>
          <a:bodyPr wrap="square" rtlCol="0">
            <a:spAutoFit/>
          </a:bodyPr>
          <a:lstStyle/>
          <a:p>
            <a:pPr>
              <a:lnSpc>
                <a:spcPct val="150000"/>
              </a:lnSpc>
            </a:pPr>
            <a:r>
              <a:rPr lang="tr-TR" sz="1400" dirty="0"/>
              <a:t>THANKS TO OUR AWARENESS THAT “RESPECT TO ENVIRONMENT IS RESPECT TO HUMAN BEING”, OUR COMMITMENT TO ADDRESSING THE ENVIRONMENTAL ISSUES IS A NEVER-ENDING COMPANY ATTITUDE. FOR PRESERVING THE HUMAN HEALTH, ENVIRONMENT, OUR PRODUCTS AND WORKERS WE HAVE;</a:t>
            </a:r>
          </a:p>
          <a:p>
            <a:pPr lvl="0">
              <a:lnSpc>
                <a:spcPct val="150000"/>
              </a:lnSpc>
            </a:pPr>
            <a:r>
              <a:rPr lang="tr-TR" sz="1400" b="1" i="1" dirty="0"/>
              <a:t>TSE </a:t>
            </a:r>
            <a:r>
              <a:rPr lang="tr-TR" sz="1400" dirty="0"/>
              <a:t>CERTIFICATE FOR QUALITY,</a:t>
            </a:r>
          </a:p>
          <a:p>
            <a:pPr lvl="0">
              <a:lnSpc>
                <a:spcPct val="150000"/>
              </a:lnSpc>
            </a:pPr>
            <a:r>
              <a:rPr lang="tr-TR" sz="1400" b="1" i="1" dirty="0"/>
              <a:t>OEKO-TEX</a:t>
            </a:r>
            <a:r>
              <a:rPr lang="tr-TR" sz="1400" dirty="0"/>
              <a:t> </a:t>
            </a:r>
            <a:r>
              <a:rPr lang="tr-TR" sz="1400" b="1" i="1" dirty="0"/>
              <a:t>&amp; STEP </a:t>
            </a:r>
            <a:r>
              <a:rPr lang="tr-TR" sz="1400" dirty="0"/>
              <a:t>CERTIFICATE FOR HUMAN ECOLOGICAL SAFETY OF THE TEXTILES,</a:t>
            </a:r>
          </a:p>
          <a:p>
            <a:pPr lvl="0">
              <a:lnSpc>
                <a:spcPct val="150000"/>
              </a:lnSpc>
            </a:pPr>
            <a:r>
              <a:rPr lang="tr-TR" sz="1400" b="1" i="1" dirty="0"/>
              <a:t>GOTS ORGANIC</a:t>
            </a:r>
            <a:r>
              <a:rPr lang="tr-TR" sz="1400" dirty="0"/>
              <a:t> CERTIFICATE FOR HUMAN HEALTH AND ENVIRONMENT,</a:t>
            </a:r>
          </a:p>
          <a:p>
            <a:pPr lvl="0">
              <a:lnSpc>
                <a:spcPct val="150000"/>
              </a:lnSpc>
            </a:pPr>
            <a:r>
              <a:rPr lang="tr-TR" sz="1400" b="1" i="1" dirty="0"/>
              <a:t>GRS</a:t>
            </a:r>
            <a:r>
              <a:rPr lang="tr-TR" sz="1400" dirty="0"/>
              <a:t> CERTIFICATE FOR PRODUCTS OF WHICH AT LEAST 20% RECYCLED MATERIAL USED AS RAW MATERIAL</a:t>
            </a:r>
          </a:p>
          <a:p>
            <a:pPr lvl="0">
              <a:lnSpc>
                <a:spcPct val="150000"/>
              </a:lnSpc>
            </a:pPr>
            <a:r>
              <a:rPr lang="tr-TR" sz="1400" b="1" i="1" dirty="0"/>
              <a:t>SEDEX, BSCI, ICS &amp; WRAP</a:t>
            </a:r>
            <a:r>
              <a:rPr lang="tr-TR" sz="1400" dirty="0"/>
              <a:t> CERTIFICATES TO MEET AGREED ENVIRONMENTAL, LABOUR AND DEVELOPMENTAL STANDARDS,</a:t>
            </a:r>
          </a:p>
          <a:p>
            <a:pPr>
              <a:lnSpc>
                <a:spcPct val="150000"/>
              </a:lnSpc>
            </a:pPr>
            <a:r>
              <a:rPr lang="tr-TR" sz="1400" dirty="0"/>
              <a:t>WE HAVE ESTABLISHED OUR OWN DYE-HOUSE IN 1996 AND COMPLETED OUR EXHAUST AND WASTE WATER TREATMENT AND RECYCLING FACILITIES AT THE BEGINNING OF 1999.</a:t>
            </a:r>
          </a:p>
          <a:p>
            <a:pPr>
              <a:lnSpc>
                <a:spcPct val="150000"/>
              </a:lnSpc>
            </a:pPr>
            <a:r>
              <a:rPr lang="tr-TR" sz="1400" dirty="0"/>
              <a:t>OUR FACTORY SITE IS 150.000 SQM. 100.000 SQM IS CLOSED AREA. 80.000 SQM OF THIS AREA IS CONSTRUCTED FOR WEAVING, CONFECTION AND UNDERWEAR UNITS AND THE REMAINING 20.000 SQM AREA IS CONSTRUCTED FOR DYEING UNITS.</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Korhsn Kalkanel\Desktop\Fenerbahçe\logo-square-high-res.png"/>
          <p:cNvPicPr>
            <a:picLocks noChangeAspect="1" noChangeArrowheads="1"/>
          </p:cNvPicPr>
          <p:nvPr/>
        </p:nvPicPr>
        <p:blipFill>
          <a:blip r:embed="rId2"/>
          <a:srcRect/>
          <a:stretch>
            <a:fillRect/>
          </a:stretch>
        </p:blipFill>
        <p:spPr bwMode="auto">
          <a:xfrm>
            <a:off x="7224731" y="4371250"/>
            <a:ext cx="1524000" cy="1524000"/>
          </a:xfrm>
          <a:prstGeom prst="rect">
            <a:avLst/>
          </a:prstGeom>
          <a:noFill/>
        </p:spPr>
      </p:pic>
      <p:pic>
        <p:nvPicPr>
          <p:cNvPr id="2053" name="Picture 5" descr="C:\Users\Korhsn Kalkanel\Desktop\Fenerbahçe\Logo_MADE_IN_GREEN_LightboxImage.jpg"/>
          <p:cNvPicPr>
            <a:picLocks noChangeAspect="1" noChangeArrowheads="1"/>
          </p:cNvPicPr>
          <p:nvPr/>
        </p:nvPicPr>
        <p:blipFill>
          <a:blip r:embed="rId3" cstate="print"/>
          <a:srcRect/>
          <a:stretch>
            <a:fillRect/>
          </a:stretch>
        </p:blipFill>
        <p:spPr bwMode="auto">
          <a:xfrm>
            <a:off x="6867987" y="1432727"/>
            <a:ext cx="2146476" cy="761999"/>
          </a:xfrm>
          <a:prstGeom prst="rect">
            <a:avLst/>
          </a:prstGeom>
          <a:noFill/>
        </p:spPr>
      </p:pic>
      <p:pic>
        <p:nvPicPr>
          <p:cNvPr id="2054" name="Picture 6" descr="C:\Users\Korhsn Kalkanel\Desktop\Fenerbahçe\Logo_STANDARD_100_LightboxImage.jpg"/>
          <p:cNvPicPr>
            <a:picLocks noChangeAspect="1" noChangeArrowheads="1"/>
          </p:cNvPicPr>
          <p:nvPr/>
        </p:nvPicPr>
        <p:blipFill>
          <a:blip r:embed="rId4" cstate="print"/>
          <a:srcRect/>
          <a:stretch>
            <a:fillRect/>
          </a:stretch>
        </p:blipFill>
        <p:spPr bwMode="auto">
          <a:xfrm>
            <a:off x="6919931" y="2495970"/>
            <a:ext cx="2133600" cy="757428"/>
          </a:xfrm>
          <a:prstGeom prst="rect">
            <a:avLst/>
          </a:prstGeom>
          <a:noFill/>
        </p:spPr>
      </p:pic>
      <p:pic>
        <p:nvPicPr>
          <p:cNvPr id="2057" name="Picture 9" descr="C:\Users\Korhsn Kalkanel\Desktop\Fenerbahçe\WRAP_WEB_LOGO.png"/>
          <p:cNvPicPr>
            <a:picLocks noChangeAspect="1" noChangeArrowheads="1"/>
          </p:cNvPicPr>
          <p:nvPr/>
        </p:nvPicPr>
        <p:blipFill>
          <a:blip r:embed="rId5" cstate="print"/>
          <a:srcRect/>
          <a:stretch>
            <a:fillRect/>
          </a:stretch>
        </p:blipFill>
        <p:spPr bwMode="auto">
          <a:xfrm>
            <a:off x="471805" y="4254809"/>
            <a:ext cx="1458170" cy="1640441"/>
          </a:xfrm>
          <a:prstGeom prst="rect">
            <a:avLst/>
          </a:prstGeom>
          <a:noFill/>
        </p:spPr>
      </p:pic>
      <p:pic>
        <p:nvPicPr>
          <p:cNvPr id="2058" name="Picture 10" descr="C:\Users\Korhsn Kalkanel\Desktop\Fenerbahçe\GOTS_604x401.jpg"/>
          <p:cNvPicPr>
            <a:picLocks noChangeAspect="1" noChangeArrowheads="1"/>
          </p:cNvPicPr>
          <p:nvPr/>
        </p:nvPicPr>
        <p:blipFill>
          <a:blip r:embed="rId6" cstate="print"/>
          <a:srcRect/>
          <a:stretch>
            <a:fillRect/>
          </a:stretch>
        </p:blipFill>
        <p:spPr bwMode="auto">
          <a:xfrm>
            <a:off x="4309964" y="3079402"/>
            <a:ext cx="1813095" cy="1201737"/>
          </a:xfrm>
          <a:prstGeom prst="rect">
            <a:avLst/>
          </a:prstGeom>
          <a:noFill/>
        </p:spPr>
      </p:pic>
      <p:pic>
        <p:nvPicPr>
          <p:cNvPr id="2059" name="Picture 11" descr="C:\Users\Korhsn Kalkanel\Desktop\Fenerbahçe\ICS_Logotypes_Couleur_desktop.png"/>
          <p:cNvPicPr>
            <a:picLocks noChangeAspect="1" noChangeArrowheads="1"/>
          </p:cNvPicPr>
          <p:nvPr/>
        </p:nvPicPr>
        <p:blipFill>
          <a:blip r:embed="rId7"/>
          <a:srcRect/>
          <a:stretch>
            <a:fillRect/>
          </a:stretch>
        </p:blipFill>
        <p:spPr bwMode="auto">
          <a:xfrm>
            <a:off x="4648200" y="4038600"/>
            <a:ext cx="1981200" cy="1981200"/>
          </a:xfrm>
          <a:prstGeom prst="rect">
            <a:avLst/>
          </a:prstGeom>
          <a:noFill/>
        </p:spPr>
      </p:pic>
      <p:pic>
        <p:nvPicPr>
          <p:cNvPr id="2060" name="Picture 12" descr="C:\Users\Korhsn Kalkanel\Desktop\Fenerbahçe\untitled.png"/>
          <p:cNvPicPr>
            <a:picLocks noChangeAspect="1" noChangeArrowheads="1"/>
          </p:cNvPicPr>
          <p:nvPr/>
        </p:nvPicPr>
        <p:blipFill>
          <a:blip r:embed="rId8"/>
          <a:srcRect/>
          <a:stretch>
            <a:fillRect/>
          </a:stretch>
        </p:blipFill>
        <p:spPr bwMode="auto">
          <a:xfrm>
            <a:off x="1967129" y="2089705"/>
            <a:ext cx="1134897" cy="1134897"/>
          </a:xfrm>
          <a:prstGeom prst="rect">
            <a:avLst/>
          </a:prstGeom>
          <a:noFill/>
        </p:spPr>
      </p:pic>
      <p:pic>
        <p:nvPicPr>
          <p:cNvPr id="2061" name="Picture 13" descr="C:\Users\Korhsn Kalkanel\Desktop\Fenerbahçe\14001.png"/>
          <p:cNvPicPr>
            <a:picLocks noChangeAspect="1" noChangeArrowheads="1"/>
          </p:cNvPicPr>
          <p:nvPr/>
        </p:nvPicPr>
        <p:blipFill>
          <a:blip r:embed="rId9"/>
          <a:srcRect/>
          <a:stretch>
            <a:fillRect/>
          </a:stretch>
        </p:blipFill>
        <p:spPr bwMode="auto">
          <a:xfrm>
            <a:off x="471805" y="2723739"/>
            <a:ext cx="1258887" cy="1258887"/>
          </a:xfrm>
          <a:prstGeom prst="rect">
            <a:avLst/>
          </a:prstGeom>
          <a:noFill/>
        </p:spPr>
      </p:pic>
      <p:pic>
        <p:nvPicPr>
          <p:cNvPr id="2062" name="Picture 14" descr="C:\Users\Korhsn Kalkanel\Desktop\Fenerbahçe\iso9001.png"/>
          <p:cNvPicPr>
            <a:picLocks noChangeAspect="1" noChangeArrowheads="1"/>
          </p:cNvPicPr>
          <p:nvPr/>
        </p:nvPicPr>
        <p:blipFill>
          <a:blip r:embed="rId10"/>
          <a:srcRect/>
          <a:stretch>
            <a:fillRect/>
          </a:stretch>
        </p:blipFill>
        <p:spPr bwMode="auto">
          <a:xfrm>
            <a:off x="473017" y="1288349"/>
            <a:ext cx="1258887" cy="1258887"/>
          </a:xfrm>
          <a:prstGeom prst="rect">
            <a:avLst/>
          </a:prstGeom>
          <a:noFill/>
        </p:spPr>
      </p:pic>
      <p:pic>
        <p:nvPicPr>
          <p:cNvPr id="2063" name="Picture 15" descr="C:\Users\Korhsn Kalkanel\Desktop\Fenerbahçe\bsci.png"/>
          <p:cNvPicPr>
            <a:picLocks noChangeAspect="1" noChangeArrowheads="1"/>
          </p:cNvPicPr>
          <p:nvPr/>
        </p:nvPicPr>
        <p:blipFill>
          <a:blip r:embed="rId11"/>
          <a:srcRect/>
          <a:stretch>
            <a:fillRect/>
          </a:stretch>
        </p:blipFill>
        <p:spPr bwMode="auto">
          <a:xfrm>
            <a:off x="2819400" y="4343400"/>
            <a:ext cx="1295400" cy="1295400"/>
          </a:xfrm>
          <a:prstGeom prst="rect">
            <a:avLst/>
          </a:prstGeom>
          <a:noFill/>
        </p:spPr>
      </p:pic>
      <p:sp>
        <p:nvSpPr>
          <p:cNvPr id="13" name="TextBox 12"/>
          <p:cNvSpPr txBox="1"/>
          <p:nvPr/>
        </p:nvSpPr>
        <p:spPr>
          <a:xfrm>
            <a:off x="-90469" y="1166336"/>
            <a:ext cx="9144000" cy="738664"/>
          </a:xfrm>
          <a:prstGeom prst="rect">
            <a:avLst/>
          </a:prstGeom>
          <a:noFill/>
        </p:spPr>
        <p:txBody>
          <a:bodyPr wrap="square" rtlCol="0">
            <a:spAutoFit/>
          </a:bodyPr>
          <a:lstStyle/>
          <a:p>
            <a:pPr algn="ctr"/>
            <a:r>
              <a:rPr lang="tr-TR" sz="2400" b="1" dirty="0"/>
              <a:t>Certificates</a:t>
            </a:r>
          </a:p>
          <a:p>
            <a:endParaRPr lang="en-US" dirty="0"/>
          </a:p>
        </p:txBody>
      </p:sp>
      <p:pic>
        <p:nvPicPr>
          <p:cNvPr id="4" name="Picture 3">
            <a:extLst>
              <a:ext uri="{FF2B5EF4-FFF2-40B4-BE49-F238E27FC236}">
                <a16:creationId xmlns:a16="http://schemas.microsoft.com/office/drawing/2014/main" id="{044B84AD-EF2E-456F-BAFC-EAC7F2E3C1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2600" y="1917792"/>
            <a:ext cx="1293694" cy="1293694"/>
          </a:xfrm>
          <a:prstGeom prst="rect">
            <a:avLst/>
          </a:prstGeom>
        </p:spPr>
      </p:pic>
      <p:pic>
        <p:nvPicPr>
          <p:cNvPr id="5" name="Picture 4">
            <a:extLst>
              <a:ext uri="{FF2B5EF4-FFF2-40B4-BE49-F238E27FC236}">
                <a16:creationId xmlns:a16="http://schemas.microsoft.com/office/drawing/2014/main" id="{BD263CB5-624B-402E-886E-962A388D3D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81800" y="3253398"/>
            <a:ext cx="2230509" cy="1293695"/>
          </a:xfrm>
          <a:prstGeom prst="rect">
            <a:avLst/>
          </a:prstGeom>
        </p:spPr>
      </p:pic>
      <p:pic>
        <p:nvPicPr>
          <p:cNvPr id="6" name="Picture 5">
            <a:extLst>
              <a:ext uri="{FF2B5EF4-FFF2-40B4-BE49-F238E27FC236}">
                <a16:creationId xmlns:a16="http://schemas.microsoft.com/office/drawing/2014/main" id="{63888243-EE8F-46FB-B2EF-ED7973D25B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70297" y="1796979"/>
            <a:ext cx="1000125" cy="1143000"/>
          </a:xfrm>
          <a:prstGeom prst="rect">
            <a:avLst/>
          </a:prstGeom>
        </p:spPr>
      </p:pic>
      <p:pic>
        <p:nvPicPr>
          <p:cNvPr id="14" name="Picture 13">
            <a:extLst>
              <a:ext uri="{FF2B5EF4-FFF2-40B4-BE49-F238E27FC236}">
                <a16:creationId xmlns:a16="http://schemas.microsoft.com/office/drawing/2014/main" id="{56DAF7C6-1F57-46DF-9B24-F9CB724E4A3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7175" y="3306084"/>
            <a:ext cx="1983184" cy="9872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82000" cy="5647700"/>
          </a:xfrm>
          <a:prstGeom prst="rect">
            <a:avLst/>
          </a:prstGeom>
          <a:noFill/>
        </p:spPr>
        <p:txBody>
          <a:bodyPr wrap="square" rtlCol="0">
            <a:spAutoFit/>
          </a:bodyPr>
          <a:lstStyle/>
          <a:p>
            <a:pPr>
              <a:lnSpc>
                <a:spcPct val="150000"/>
              </a:lnSpc>
            </a:pPr>
            <a:r>
              <a:rPr lang="tr-TR" sz="1400" b="1" dirty="0"/>
              <a:t>WE PRODUCE ;</a:t>
            </a:r>
            <a:endParaRPr lang="tr-TR" sz="1400" dirty="0"/>
          </a:p>
          <a:p>
            <a:pPr lvl="0">
              <a:lnSpc>
                <a:spcPct val="150000"/>
              </a:lnSpc>
            </a:pPr>
            <a:r>
              <a:rPr lang="tr-TR" sz="1400" dirty="0"/>
              <a:t>170.000 	PCS	BATHROBES PER MONTH. </a:t>
            </a:r>
          </a:p>
          <a:p>
            <a:pPr lvl="0">
              <a:lnSpc>
                <a:spcPct val="150000"/>
              </a:lnSpc>
            </a:pPr>
            <a:r>
              <a:rPr lang="tr-TR" sz="1400" dirty="0"/>
              <a:t>3.000.000 	PCS	TOWELLING PER MONTH.  </a:t>
            </a:r>
          </a:p>
          <a:p>
            <a:pPr lvl="0">
              <a:lnSpc>
                <a:spcPct val="150000"/>
              </a:lnSpc>
            </a:pPr>
            <a:r>
              <a:rPr lang="tr-TR" sz="1400" dirty="0"/>
              <a:t>420.000 	PCS 	SEAMLESS PRODUCTS PER MONTH.</a:t>
            </a:r>
          </a:p>
          <a:p>
            <a:pPr lvl="0">
              <a:lnSpc>
                <a:spcPct val="150000"/>
              </a:lnSpc>
            </a:pPr>
            <a:r>
              <a:rPr lang="tr-TR" sz="1400" dirty="0"/>
              <a:t>120.000 	PCS 	HOMETEXTILE PRODUCTS PER MONTH.</a:t>
            </a:r>
          </a:p>
          <a:p>
            <a:pPr>
              <a:lnSpc>
                <a:spcPct val="150000"/>
              </a:lnSpc>
            </a:pPr>
            <a:r>
              <a:rPr lang="tr-TR" sz="1400" b="1" dirty="0"/>
              <a:t> </a:t>
            </a:r>
            <a:endParaRPr lang="tr-TR" sz="1400" dirty="0"/>
          </a:p>
          <a:p>
            <a:pPr>
              <a:lnSpc>
                <a:spcPct val="150000"/>
              </a:lnSpc>
            </a:pPr>
            <a:r>
              <a:rPr lang="tr-TR" sz="1400" b="1" dirty="0"/>
              <a:t> WITH ;</a:t>
            </a:r>
            <a:endParaRPr lang="tr-TR" sz="1400" dirty="0"/>
          </a:p>
          <a:p>
            <a:pPr lvl="0">
              <a:lnSpc>
                <a:spcPct val="150000"/>
              </a:lnSpc>
            </a:pPr>
            <a:r>
              <a:rPr lang="tr-TR" sz="1400" dirty="0"/>
              <a:t>260 PCS 	FABRIC, DOBBY WEAVE AND JACQUARD LOOM,</a:t>
            </a:r>
          </a:p>
          <a:p>
            <a:pPr lvl="0">
              <a:lnSpc>
                <a:spcPct val="150000"/>
              </a:lnSpc>
            </a:pPr>
            <a:r>
              <a:rPr lang="tr-TR" sz="1400" dirty="0"/>
              <a:t>	90  DOBBY TOWELLING LOOM, 50 JACQUARD TOWELLING LOOM, 120 FLAT FABRIC WEAVING LOOM</a:t>
            </a:r>
          </a:p>
          <a:p>
            <a:pPr lvl="0">
              <a:lnSpc>
                <a:spcPct val="150000"/>
              </a:lnSpc>
            </a:pPr>
            <a:r>
              <a:rPr lang="tr-TR" sz="1400" dirty="0"/>
              <a:t>30 PCS	KNITTING LOOM,</a:t>
            </a:r>
          </a:p>
          <a:p>
            <a:pPr lvl="0">
              <a:lnSpc>
                <a:spcPct val="150000"/>
              </a:lnSpc>
            </a:pPr>
            <a:r>
              <a:rPr lang="tr-TR" sz="1400" dirty="0"/>
              <a:t>	10 KARL MAYER, 20 CIRCULAR KNITTING</a:t>
            </a:r>
          </a:p>
          <a:p>
            <a:pPr lvl="0">
              <a:lnSpc>
                <a:spcPct val="150000"/>
              </a:lnSpc>
            </a:pPr>
            <a:r>
              <a:rPr lang="tr-TR" sz="1400"/>
              <a:t>56 </a:t>
            </a:r>
            <a:r>
              <a:rPr lang="tr-TR" sz="1400" dirty="0"/>
              <a:t>PCS	SANTONI – SEAMLESS PRODUCTION</a:t>
            </a:r>
          </a:p>
          <a:p>
            <a:pPr lvl="0">
              <a:lnSpc>
                <a:spcPct val="150000"/>
              </a:lnSpc>
            </a:pPr>
            <a:r>
              <a:rPr lang="tr-TR" sz="1400" dirty="0"/>
              <a:t>6 PCS	SHORT HEM “CM” AUTOMATION MACHINES</a:t>
            </a:r>
          </a:p>
          <a:p>
            <a:pPr lvl="0">
              <a:lnSpc>
                <a:spcPct val="150000"/>
              </a:lnSpc>
            </a:pPr>
            <a:r>
              <a:rPr lang="tr-TR" sz="1400" dirty="0"/>
              <a:t>700 PCS	CONFECTION MACHINES</a:t>
            </a:r>
          </a:p>
          <a:p>
            <a:pPr>
              <a:lnSpc>
                <a:spcPct val="150000"/>
              </a:lnSpc>
            </a:pPr>
            <a:r>
              <a:rPr lang="tr-TR" sz="1400" dirty="0"/>
              <a:t>AND </a:t>
            </a:r>
            <a:r>
              <a:rPr lang="tr-TR" sz="1400" b="1" dirty="0"/>
              <a:t>1300</a:t>
            </a:r>
            <a:r>
              <a:rPr lang="tr-TR" sz="1400" dirty="0"/>
              <a:t> EMPLOYEES.</a:t>
            </a:r>
          </a:p>
          <a:p>
            <a:endParaRPr lang="tr-TR" sz="1400" dirty="0"/>
          </a:p>
          <a:p>
            <a:endParaRPr lang="tr-TR" sz="1400"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4168753762"/>
              </p:ext>
            </p:extLst>
          </p:nvPr>
        </p:nvGraphicFramePr>
        <p:xfrm>
          <a:off x="1066800" y="914400"/>
          <a:ext cx="69342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1A00-000003000000}"/>
              </a:ext>
            </a:extLst>
          </p:cNvPr>
          <p:cNvGraphicFramePr>
            <a:graphicFrameLocks/>
          </p:cNvGraphicFramePr>
          <p:nvPr>
            <p:extLst>
              <p:ext uri="{D42A27DB-BD31-4B8C-83A1-F6EECF244321}">
                <p14:modId xmlns:p14="http://schemas.microsoft.com/office/powerpoint/2010/main" val="4048011739"/>
              </p:ext>
            </p:extLst>
          </p:nvPr>
        </p:nvGraphicFramePr>
        <p:xfrm>
          <a:off x="1066799" y="914400"/>
          <a:ext cx="6858001"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66800"/>
            <a:ext cx="8610600" cy="461665"/>
          </a:xfrm>
          <a:prstGeom prst="rect">
            <a:avLst/>
          </a:prstGeom>
          <a:noFill/>
        </p:spPr>
        <p:txBody>
          <a:bodyPr wrap="square" rtlCol="0">
            <a:spAutoFit/>
          </a:bodyPr>
          <a:lstStyle/>
          <a:p>
            <a:pPr algn="ctr"/>
            <a:r>
              <a:rPr lang="tr-TR" dirty="0"/>
              <a:t>WE PAY </a:t>
            </a:r>
            <a:r>
              <a:rPr lang="tr-TR" sz="2400" b="1" dirty="0">
                <a:solidFill>
                  <a:srgbClr val="FF0000"/>
                </a:solidFill>
              </a:rPr>
              <a:t>HIGH ATTENTION </a:t>
            </a:r>
            <a:r>
              <a:rPr lang="tr-TR" dirty="0"/>
              <a:t>TO OUR </a:t>
            </a:r>
            <a:r>
              <a:rPr lang="tr-TR" sz="2400" b="1" dirty="0">
                <a:solidFill>
                  <a:srgbClr val="0070C0"/>
                </a:solidFill>
              </a:rPr>
              <a:t>ENVIRONMENT</a:t>
            </a:r>
            <a:r>
              <a:rPr lang="tr-TR" dirty="0"/>
              <a:t> WHERE WE LIVE </a:t>
            </a:r>
          </a:p>
        </p:txBody>
      </p:sp>
      <p:pic>
        <p:nvPicPr>
          <p:cNvPr id="1026" name="Picture 2"/>
          <p:cNvPicPr>
            <a:picLocks noChangeAspect="1" noChangeArrowheads="1"/>
          </p:cNvPicPr>
          <p:nvPr/>
        </p:nvPicPr>
        <p:blipFill>
          <a:blip r:embed="rId2" cstate="email"/>
          <a:srcRect/>
          <a:stretch>
            <a:fillRect/>
          </a:stretch>
        </p:blipFill>
        <p:spPr bwMode="auto">
          <a:xfrm>
            <a:off x="609190" y="1757363"/>
            <a:ext cx="7925210" cy="3729037"/>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077200" cy="461665"/>
          </a:xfrm>
          <a:prstGeom prst="rect">
            <a:avLst/>
          </a:prstGeom>
          <a:noFill/>
        </p:spPr>
        <p:txBody>
          <a:bodyPr wrap="square" rtlCol="0">
            <a:spAutoFit/>
          </a:bodyPr>
          <a:lstStyle/>
          <a:p>
            <a:r>
              <a:rPr lang="tr-TR" dirty="0"/>
              <a:t>WE PRODUCE OUR </a:t>
            </a:r>
            <a:r>
              <a:rPr lang="tr-TR" sz="2400" b="1" dirty="0">
                <a:solidFill>
                  <a:srgbClr val="7030A0"/>
                </a:solidFill>
              </a:rPr>
              <a:t>COTTON</a:t>
            </a:r>
            <a:r>
              <a:rPr lang="tr-TR" dirty="0"/>
              <a:t> IN OUR FARMS…..</a:t>
            </a:r>
          </a:p>
        </p:txBody>
      </p:sp>
      <p:pic>
        <p:nvPicPr>
          <p:cNvPr id="2050" name="Picture 2" descr="C:\Users\Korhan\Desktop\pamuk3-1030x687.jpg"/>
          <p:cNvPicPr>
            <a:picLocks noChangeAspect="1" noChangeArrowheads="1"/>
          </p:cNvPicPr>
          <p:nvPr/>
        </p:nvPicPr>
        <p:blipFill>
          <a:blip r:embed="rId2" cstate="email"/>
          <a:srcRect/>
          <a:stretch>
            <a:fillRect/>
          </a:stretch>
        </p:blipFill>
        <p:spPr bwMode="auto">
          <a:xfrm>
            <a:off x="1065392" y="1447800"/>
            <a:ext cx="3429704" cy="2239921"/>
          </a:xfrm>
          <a:prstGeom prst="rect">
            <a:avLst/>
          </a:prstGeom>
          <a:ln>
            <a:noFill/>
          </a:ln>
          <a:effectLst>
            <a:softEdge rad="112500"/>
          </a:effectLst>
        </p:spPr>
      </p:pic>
      <p:pic>
        <p:nvPicPr>
          <p:cNvPr id="2051" name="Picture 3" descr="C:\Users\Korhan\Desktop\pamuk5-1030x687.jpg"/>
          <p:cNvPicPr>
            <a:picLocks noChangeAspect="1" noChangeArrowheads="1"/>
          </p:cNvPicPr>
          <p:nvPr/>
        </p:nvPicPr>
        <p:blipFill>
          <a:blip r:embed="rId3" cstate="email"/>
          <a:srcRect/>
          <a:stretch>
            <a:fillRect/>
          </a:stretch>
        </p:blipFill>
        <p:spPr bwMode="auto">
          <a:xfrm>
            <a:off x="4571295" y="1447800"/>
            <a:ext cx="3419965" cy="2209800"/>
          </a:xfrm>
          <a:prstGeom prst="rect">
            <a:avLst/>
          </a:prstGeom>
          <a:ln>
            <a:noFill/>
          </a:ln>
          <a:effectLst>
            <a:softEdge rad="112500"/>
          </a:effectLst>
        </p:spPr>
      </p:pic>
      <p:pic>
        <p:nvPicPr>
          <p:cNvPr id="2052" name="Picture 4" descr="C:\Users\Korhan\Desktop\pamuk8-1030x687.jpg"/>
          <p:cNvPicPr>
            <a:picLocks noChangeAspect="1" noChangeArrowheads="1"/>
          </p:cNvPicPr>
          <p:nvPr/>
        </p:nvPicPr>
        <p:blipFill>
          <a:blip r:embed="rId4" cstate="email"/>
          <a:srcRect/>
          <a:stretch>
            <a:fillRect/>
          </a:stretch>
        </p:blipFill>
        <p:spPr bwMode="auto">
          <a:xfrm>
            <a:off x="1065392" y="3657600"/>
            <a:ext cx="3429704" cy="2287578"/>
          </a:xfrm>
          <a:prstGeom prst="rect">
            <a:avLst/>
          </a:prstGeom>
          <a:ln>
            <a:noFill/>
          </a:ln>
          <a:effectLst>
            <a:softEdge rad="112500"/>
          </a:effectLst>
        </p:spPr>
      </p:pic>
      <p:pic>
        <p:nvPicPr>
          <p:cNvPr id="2053" name="Picture 5" descr="C:\Users\Korhan\Desktop\pamuk6-1030x687.jpg"/>
          <p:cNvPicPr>
            <a:picLocks noChangeAspect="1" noChangeArrowheads="1"/>
          </p:cNvPicPr>
          <p:nvPr/>
        </p:nvPicPr>
        <p:blipFill>
          <a:blip r:embed="rId5" cstate="email"/>
          <a:srcRect/>
          <a:stretch>
            <a:fillRect/>
          </a:stretch>
        </p:blipFill>
        <p:spPr bwMode="auto">
          <a:xfrm>
            <a:off x="4571296" y="3657600"/>
            <a:ext cx="3429704" cy="228758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458200" cy="461665"/>
          </a:xfrm>
          <a:prstGeom prst="rect">
            <a:avLst/>
          </a:prstGeom>
          <a:noFill/>
        </p:spPr>
        <p:txBody>
          <a:bodyPr wrap="square" rtlCol="0">
            <a:spAutoFit/>
          </a:bodyPr>
          <a:lstStyle/>
          <a:p>
            <a:r>
              <a:rPr lang="tr-TR" dirty="0"/>
              <a:t>WE PRODUCE OUR </a:t>
            </a:r>
            <a:r>
              <a:rPr lang="tr-TR" sz="2400" b="1" dirty="0">
                <a:solidFill>
                  <a:srgbClr val="00B050"/>
                </a:solidFill>
              </a:rPr>
              <a:t>GREEN ENERGY</a:t>
            </a:r>
            <a:r>
              <a:rPr lang="tr-TR" sz="2400" dirty="0"/>
              <a:t> </a:t>
            </a:r>
            <a:r>
              <a:rPr lang="tr-TR" dirty="0"/>
              <a:t>IN OUR PLANTS</a:t>
            </a:r>
          </a:p>
        </p:txBody>
      </p:sp>
      <p:pic>
        <p:nvPicPr>
          <p:cNvPr id="1026" name="Picture 2" descr="C:\Users\Korhan Kalkanel\Desktop\konya1.jpg"/>
          <p:cNvPicPr>
            <a:picLocks noChangeAspect="1" noChangeArrowheads="1"/>
          </p:cNvPicPr>
          <p:nvPr/>
        </p:nvPicPr>
        <p:blipFill>
          <a:blip r:embed="rId2" cstate="print"/>
          <a:srcRect/>
          <a:stretch>
            <a:fillRect/>
          </a:stretch>
        </p:blipFill>
        <p:spPr bwMode="auto">
          <a:xfrm>
            <a:off x="4800600" y="1524000"/>
            <a:ext cx="3495350" cy="1981200"/>
          </a:xfrm>
          <a:prstGeom prst="rect">
            <a:avLst/>
          </a:prstGeom>
          <a:noFill/>
          <a:effectLst>
            <a:softEdge rad="127000"/>
          </a:effectLst>
        </p:spPr>
      </p:pic>
      <p:pic>
        <p:nvPicPr>
          <p:cNvPr id="1027" name="Picture 3" descr="C:\Users\Korhan Kalkanel\Desktop\konya2.jpg"/>
          <p:cNvPicPr>
            <a:picLocks noChangeAspect="1" noChangeArrowheads="1"/>
          </p:cNvPicPr>
          <p:nvPr/>
        </p:nvPicPr>
        <p:blipFill>
          <a:blip r:embed="rId3" cstate="print"/>
          <a:srcRect/>
          <a:stretch>
            <a:fillRect/>
          </a:stretch>
        </p:blipFill>
        <p:spPr bwMode="auto">
          <a:xfrm>
            <a:off x="838200" y="1524000"/>
            <a:ext cx="3536227" cy="1981200"/>
          </a:xfrm>
          <a:prstGeom prst="rect">
            <a:avLst/>
          </a:prstGeom>
          <a:noFill/>
          <a:effectLst>
            <a:softEdge rad="127000"/>
          </a:effectLst>
        </p:spPr>
      </p:pic>
      <p:pic>
        <p:nvPicPr>
          <p:cNvPr id="1028" name="Picture 4" descr="C:\Users\Korhan Kalkanel\Desktop\konya3.jpg"/>
          <p:cNvPicPr>
            <a:picLocks noChangeAspect="1" noChangeArrowheads="1"/>
          </p:cNvPicPr>
          <p:nvPr/>
        </p:nvPicPr>
        <p:blipFill>
          <a:blip r:embed="rId4" cstate="print"/>
          <a:srcRect/>
          <a:stretch>
            <a:fillRect/>
          </a:stretch>
        </p:blipFill>
        <p:spPr bwMode="auto">
          <a:xfrm>
            <a:off x="2832622" y="3733800"/>
            <a:ext cx="3415778" cy="1905000"/>
          </a:xfrm>
          <a:prstGeom prst="rect">
            <a:avLst/>
          </a:prstGeom>
          <a:noFill/>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914400"/>
            <a:ext cx="8458200" cy="461665"/>
          </a:xfrm>
          <a:prstGeom prst="rect">
            <a:avLst/>
          </a:prstGeom>
          <a:noFill/>
        </p:spPr>
        <p:txBody>
          <a:bodyPr wrap="square" rtlCol="0">
            <a:spAutoFit/>
          </a:bodyPr>
          <a:lstStyle/>
          <a:p>
            <a:r>
              <a:rPr lang="tr-TR" dirty="0"/>
              <a:t>WE PRODUCE OUR </a:t>
            </a:r>
            <a:r>
              <a:rPr lang="tr-TR" sz="2400" b="1" dirty="0">
                <a:solidFill>
                  <a:srgbClr val="00B050"/>
                </a:solidFill>
              </a:rPr>
              <a:t>GREEN ENERGY</a:t>
            </a:r>
            <a:r>
              <a:rPr lang="tr-TR" sz="2400" dirty="0"/>
              <a:t> </a:t>
            </a:r>
            <a:r>
              <a:rPr lang="tr-TR" dirty="0"/>
              <a:t>IN OUR PLANTS</a:t>
            </a:r>
          </a:p>
        </p:txBody>
      </p:sp>
      <p:pic>
        <p:nvPicPr>
          <p:cNvPr id="2050" name="Picture 2" descr="C:\Users\Korhan Kalkanel\Desktop\SolarPanelCati\denizli1.jpg"/>
          <p:cNvPicPr>
            <a:picLocks noChangeAspect="1" noChangeArrowheads="1"/>
          </p:cNvPicPr>
          <p:nvPr/>
        </p:nvPicPr>
        <p:blipFill>
          <a:blip r:embed="rId2" cstate="print"/>
          <a:srcRect/>
          <a:stretch>
            <a:fillRect/>
          </a:stretch>
        </p:blipFill>
        <p:spPr bwMode="auto">
          <a:xfrm>
            <a:off x="533400" y="1524000"/>
            <a:ext cx="3698875" cy="2080618"/>
          </a:xfrm>
          <a:prstGeom prst="rect">
            <a:avLst/>
          </a:prstGeom>
          <a:noFill/>
          <a:effectLst>
            <a:softEdge rad="127000"/>
          </a:effectLst>
        </p:spPr>
      </p:pic>
      <p:pic>
        <p:nvPicPr>
          <p:cNvPr id="2051" name="Picture 3" descr="C:\Users\Korhan Kalkanel\Desktop\SolarPanelCati\denizli2.jpg"/>
          <p:cNvPicPr>
            <a:picLocks noChangeAspect="1" noChangeArrowheads="1"/>
          </p:cNvPicPr>
          <p:nvPr/>
        </p:nvPicPr>
        <p:blipFill>
          <a:blip r:embed="rId3" cstate="print"/>
          <a:srcRect/>
          <a:stretch>
            <a:fillRect/>
          </a:stretch>
        </p:blipFill>
        <p:spPr bwMode="auto">
          <a:xfrm>
            <a:off x="533400" y="3810000"/>
            <a:ext cx="3698875" cy="2080618"/>
          </a:xfrm>
          <a:prstGeom prst="rect">
            <a:avLst/>
          </a:prstGeom>
          <a:noFill/>
          <a:effectLst>
            <a:softEdge rad="127000"/>
          </a:effectLst>
        </p:spPr>
      </p:pic>
      <p:pic>
        <p:nvPicPr>
          <p:cNvPr id="2052" name="Picture 4" descr="C:\Users\Korhan Kalkanel\Desktop\SolarPanelCati\denizli3.jpg"/>
          <p:cNvPicPr>
            <a:picLocks noChangeAspect="1" noChangeArrowheads="1"/>
          </p:cNvPicPr>
          <p:nvPr/>
        </p:nvPicPr>
        <p:blipFill>
          <a:blip r:embed="rId4" cstate="print"/>
          <a:srcRect/>
          <a:stretch>
            <a:fillRect/>
          </a:stretch>
        </p:blipFill>
        <p:spPr bwMode="auto">
          <a:xfrm>
            <a:off x="4495800" y="3810000"/>
            <a:ext cx="3698875" cy="2080618"/>
          </a:xfrm>
          <a:prstGeom prst="rect">
            <a:avLst/>
          </a:prstGeom>
          <a:noFill/>
          <a:effectLst>
            <a:softEdge rad="127000"/>
          </a:effectLst>
        </p:spPr>
      </p:pic>
      <p:pic>
        <p:nvPicPr>
          <p:cNvPr id="2053" name="Picture 5" descr="C:\Users\Korhan Kalkanel\Desktop\SolarPanelCati\denizli4.jpg"/>
          <p:cNvPicPr>
            <a:picLocks noChangeAspect="1" noChangeArrowheads="1"/>
          </p:cNvPicPr>
          <p:nvPr/>
        </p:nvPicPr>
        <p:blipFill>
          <a:blip r:embed="rId5" cstate="print"/>
          <a:srcRect/>
          <a:stretch>
            <a:fillRect/>
          </a:stretch>
        </p:blipFill>
        <p:spPr bwMode="auto">
          <a:xfrm>
            <a:off x="4495800" y="1524000"/>
            <a:ext cx="3698875" cy="2080618"/>
          </a:xfrm>
          <a:prstGeom prst="rect">
            <a:avLst/>
          </a:prstGeom>
          <a:noFill/>
          <a:effectLst>
            <a:softEdge rad="1270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1247</Words>
  <Application>Microsoft Office PowerPoint</Application>
  <PresentationFormat>Ekran Gösterisi (4:3)</PresentationFormat>
  <Paragraphs>108</Paragraphs>
  <Slides>20</Slides>
  <Notes>10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Arial</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Korhan</dc:creator>
  <cp:lastModifiedBy>İsmail</cp:lastModifiedBy>
  <cp:revision>147</cp:revision>
  <cp:lastPrinted>2020-02-18T05:47:26Z</cp:lastPrinted>
  <dcterms:created xsi:type="dcterms:W3CDTF">2006-08-16T00:00:00Z</dcterms:created>
  <dcterms:modified xsi:type="dcterms:W3CDTF">2022-03-28T10:55:15Z</dcterms:modified>
</cp:coreProperties>
</file>