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16"/>
  </p:handoutMasterIdLst>
  <p:sldIdLst>
    <p:sldId id="291" r:id="rId2"/>
    <p:sldId id="340" r:id="rId3"/>
    <p:sldId id="358" r:id="rId4"/>
    <p:sldId id="343" r:id="rId5"/>
    <p:sldId id="345" r:id="rId6"/>
    <p:sldId id="355" r:id="rId7"/>
    <p:sldId id="335" r:id="rId8"/>
    <p:sldId id="352" r:id="rId9"/>
    <p:sldId id="354" r:id="rId10"/>
    <p:sldId id="359" r:id="rId11"/>
    <p:sldId id="332" r:id="rId12"/>
    <p:sldId id="360" r:id="rId13"/>
    <p:sldId id="356" r:id="rId14"/>
    <p:sldId id="339" r:id="rId15"/>
  </p:sldIdLst>
  <p:sldSz cx="9144000" cy="5143500" type="screen16x9"/>
  <p:notesSz cx="6858000" cy="9144000"/>
  <p:defaultTextStyle>
    <a:defPPr>
      <a:defRPr lang="en-US"/>
    </a:defPPr>
    <a:lvl1pPr marL="0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1pPr>
    <a:lvl2pPr marL="171446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2pPr>
    <a:lvl3pPr marL="342891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3pPr>
    <a:lvl4pPr marL="514337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4pPr>
    <a:lvl5pPr marL="685783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5pPr>
    <a:lvl6pPr marL="857229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6pPr>
    <a:lvl7pPr marL="1028674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7pPr>
    <a:lvl8pPr marL="1200120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8pPr>
    <a:lvl9pPr marL="1371566" algn="l" defTabSz="171446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5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0A10"/>
    <a:srgbClr val="7D7D7D"/>
    <a:srgbClr val="ED7D31"/>
    <a:srgbClr val="33CC33"/>
    <a:srgbClr val="00FF00"/>
    <a:srgbClr val="99FF33"/>
    <a:srgbClr val="008000"/>
    <a:srgbClr val="006600"/>
    <a:srgbClr val="423355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73" autoAdjust="0"/>
    <p:restoredTop sz="94394" autoAdjust="0"/>
  </p:normalViewPr>
  <p:slideViewPr>
    <p:cSldViewPr snapToGrid="0" showGuides="1">
      <p:cViewPr>
        <p:scale>
          <a:sx n="90" d="100"/>
          <a:sy n="90" d="100"/>
        </p:scale>
        <p:origin x="924" y="252"/>
      </p:cViewPr>
      <p:guideLst>
        <p:guide orient="horz" pos="1654"/>
        <p:guide pos="2880"/>
      </p:guideLst>
    </p:cSldViewPr>
  </p:slideViewPr>
  <p:outlineViewPr>
    <p:cViewPr>
      <p:scale>
        <a:sx n="33" d="100"/>
        <a:sy n="33" d="100"/>
      </p:scale>
      <p:origin x="0" y="-244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4" d="100"/>
          <a:sy n="54" d="100"/>
        </p:scale>
        <p:origin x="1962" y="66"/>
      </p:cViewPr>
      <p:guideLst/>
    </p:cSldViewPr>
  </p:notesViewPr>
  <p:gridSpacing cx="1080001" cy="1080001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3085329165611352E-2"/>
          <c:y val="0.19965457744053464"/>
          <c:w val="0.80596124265655211"/>
          <c:h val="0.68917695701065385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aseline="0" dirty="0" smtClean="0">
                        <a:solidFill>
                          <a:srgbClr val="ED7D31"/>
                        </a:solidFill>
                      </a:rPr>
                      <a:t>R&amp;D paper</a:t>
                    </a:r>
                    <a:r>
                      <a:rPr lang="en-US" baseline="0" dirty="0">
                        <a:solidFill>
                          <a:srgbClr val="ED7D31"/>
                        </a:solidFill>
                      </a:rPr>
                      <a:t>
</a:t>
                    </a:r>
                    <a:fld id="{52909C73-E628-438C-AF33-DE1AB03A0937}" type="PERCENTAGE">
                      <a:rPr lang="en-US" baseline="0">
                        <a:solidFill>
                          <a:srgbClr val="ED7D31"/>
                        </a:solidFill>
                      </a:rPr>
                      <a:pPr>
                        <a:defRPr sz="10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baseline="0" dirty="0">
                      <a:solidFill>
                        <a:srgbClr val="ED7D3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6.2762927865875132E-3"/>
                  <c:y val="2.146741622319689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1.073370811159849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Sheet1!$A$3:$A$8</c:f>
              <c:strCache>
                <c:ptCount val="6"/>
                <c:pt idx="0">
                  <c:v>Admin</c:v>
                </c:pt>
                <c:pt idx="1">
                  <c:v>Research &amp; Development</c:v>
                </c:pt>
                <c:pt idx="2">
                  <c:v>Inventory</c:v>
                </c:pt>
                <c:pt idx="3">
                  <c:v>Hardware and Software</c:v>
                </c:pt>
                <c:pt idx="4">
                  <c:v>Marketing</c:v>
                </c:pt>
                <c:pt idx="5">
                  <c:v>Man Power</c:v>
                </c:pt>
              </c:strCache>
            </c:strRef>
          </c:cat>
          <c:val>
            <c:numRef>
              <c:f>Sheet1!$B$3:$B$8</c:f>
              <c:numCache>
                <c:formatCode>General</c:formatCode>
                <c:ptCount val="6"/>
                <c:pt idx="0">
                  <c:v>11.518661518661519</c:v>
                </c:pt>
                <c:pt idx="1">
                  <c:v>0.64350064350064351</c:v>
                </c:pt>
                <c:pt idx="2">
                  <c:v>5.3625053625053622</c:v>
                </c:pt>
                <c:pt idx="3">
                  <c:v>7.8292578292578296</c:v>
                </c:pt>
                <c:pt idx="4">
                  <c:v>4.1827541827541825</c:v>
                </c:pt>
                <c:pt idx="5">
                  <c:v>70.463320463320457</c:v>
                </c:pt>
              </c:numCache>
            </c:numRef>
          </c:val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CACE9E24-29CA-4475-8FEB-A2BC87A969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B214543-184C-4E16-8161-276C6D9D8C0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0BA717-5A16-4180-B3DE-7E239409765D}" type="datetimeFigureOut">
              <a:rPr lang="en-ID" smtClean="0"/>
              <a:t>22/02/2022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59EA2B6-1239-4B77-B677-A7AC8598E5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D292E6C-2BB1-43C1-976A-D92CE96801E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4475A7-236F-4D37-B062-E512B3777AA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59859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7784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FC22D6A5-1A54-4760-9044-EE89AB904F6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235536" y="449001"/>
            <a:ext cx="2690596" cy="4068706"/>
          </a:xfrm>
          <a:custGeom>
            <a:avLst/>
            <a:gdLst>
              <a:gd name="connsiteX0" fmla="*/ 0 w 7174922"/>
              <a:gd name="connsiteY0" fmla="*/ 0 h 10849882"/>
              <a:gd name="connsiteX1" fmla="*/ 7174922 w 7174922"/>
              <a:gd name="connsiteY1" fmla="*/ 0 h 10849882"/>
              <a:gd name="connsiteX2" fmla="*/ 7174922 w 7174922"/>
              <a:gd name="connsiteY2" fmla="*/ 10849882 h 10849882"/>
              <a:gd name="connsiteX3" fmla="*/ 0 w 7174922"/>
              <a:gd name="connsiteY3" fmla="*/ 10849882 h 10849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74922" h="10849882">
                <a:moveTo>
                  <a:pt x="0" y="0"/>
                </a:moveTo>
                <a:lnTo>
                  <a:pt x="7174922" y="0"/>
                </a:lnTo>
                <a:lnTo>
                  <a:pt x="7174922" y="10849882"/>
                </a:lnTo>
                <a:lnTo>
                  <a:pt x="0" y="1084988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34241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C1307F27-71B4-4727-B25D-D6061F0CE2E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837721" y="2763094"/>
            <a:ext cx="2395054" cy="2398786"/>
          </a:xfrm>
          <a:custGeom>
            <a:avLst/>
            <a:gdLst>
              <a:gd name="connsiteX0" fmla="*/ 0 w 6386811"/>
              <a:gd name="connsiteY0" fmla="*/ 0 h 6396762"/>
              <a:gd name="connsiteX1" fmla="*/ 6386811 w 6386811"/>
              <a:gd name="connsiteY1" fmla="*/ 0 h 6396762"/>
              <a:gd name="connsiteX2" fmla="*/ 6386811 w 6386811"/>
              <a:gd name="connsiteY2" fmla="*/ 6396762 h 6396762"/>
              <a:gd name="connsiteX3" fmla="*/ 0 w 6386811"/>
              <a:gd name="connsiteY3" fmla="*/ 6396762 h 639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86811" h="6396762">
                <a:moveTo>
                  <a:pt x="0" y="0"/>
                </a:moveTo>
                <a:lnTo>
                  <a:pt x="6386811" y="0"/>
                </a:lnTo>
                <a:lnTo>
                  <a:pt x="6386811" y="6396762"/>
                </a:lnTo>
                <a:lnTo>
                  <a:pt x="0" y="639676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23A73227-C03F-42ED-BCAB-B5261DBA379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645836"/>
            <a:ext cx="5208513" cy="2783482"/>
          </a:xfrm>
          <a:custGeom>
            <a:avLst/>
            <a:gdLst>
              <a:gd name="connsiteX0" fmla="*/ 0 w 13889369"/>
              <a:gd name="connsiteY0" fmla="*/ 0 h 7422619"/>
              <a:gd name="connsiteX1" fmla="*/ 13889369 w 13889369"/>
              <a:gd name="connsiteY1" fmla="*/ 0 h 7422619"/>
              <a:gd name="connsiteX2" fmla="*/ 13889369 w 13889369"/>
              <a:gd name="connsiteY2" fmla="*/ 7422619 h 7422619"/>
              <a:gd name="connsiteX3" fmla="*/ 0 w 13889369"/>
              <a:gd name="connsiteY3" fmla="*/ 7422619 h 7422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89369" h="7422619">
                <a:moveTo>
                  <a:pt x="0" y="0"/>
                </a:moveTo>
                <a:lnTo>
                  <a:pt x="13889369" y="0"/>
                </a:lnTo>
                <a:lnTo>
                  <a:pt x="13889369" y="7422619"/>
                </a:lnTo>
                <a:lnTo>
                  <a:pt x="0" y="74226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414374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867CE83E-4F9E-4033-937E-F4FFBCE1DAE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837721" y="2763094"/>
            <a:ext cx="2395054" cy="2398786"/>
          </a:xfrm>
          <a:custGeom>
            <a:avLst/>
            <a:gdLst>
              <a:gd name="connsiteX0" fmla="*/ 0 w 6386811"/>
              <a:gd name="connsiteY0" fmla="*/ 0 h 6396762"/>
              <a:gd name="connsiteX1" fmla="*/ 6386811 w 6386811"/>
              <a:gd name="connsiteY1" fmla="*/ 0 h 6396762"/>
              <a:gd name="connsiteX2" fmla="*/ 6386811 w 6386811"/>
              <a:gd name="connsiteY2" fmla="*/ 6396762 h 6396762"/>
              <a:gd name="connsiteX3" fmla="*/ 0 w 6386811"/>
              <a:gd name="connsiteY3" fmla="*/ 6396762 h 639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86811" h="6396762">
                <a:moveTo>
                  <a:pt x="0" y="0"/>
                </a:moveTo>
                <a:lnTo>
                  <a:pt x="6386811" y="0"/>
                </a:lnTo>
                <a:lnTo>
                  <a:pt x="6386811" y="6396762"/>
                </a:lnTo>
                <a:lnTo>
                  <a:pt x="0" y="639676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5988ED24-FD31-4EA3-B8D0-E87A8CD69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179985"/>
            <a:ext cx="5206779" cy="2783482"/>
          </a:xfrm>
          <a:custGeom>
            <a:avLst/>
            <a:gdLst>
              <a:gd name="connsiteX0" fmla="*/ 0 w 13884743"/>
              <a:gd name="connsiteY0" fmla="*/ 0 h 7422619"/>
              <a:gd name="connsiteX1" fmla="*/ 13884743 w 13884743"/>
              <a:gd name="connsiteY1" fmla="*/ 0 h 7422619"/>
              <a:gd name="connsiteX2" fmla="*/ 13884743 w 13884743"/>
              <a:gd name="connsiteY2" fmla="*/ 7422619 h 7422619"/>
              <a:gd name="connsiteX3" fmla="*/ 0 w 13884743"/>
              <a:gd name="connsiteY3" fmla="*/ 7422619 h 7422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84743" h="7422619">
                <a:moveTo>
                  <a:pt x="0" y="0"/>
                </a:moveTo>
                <a:lnTo>
                  <a:pt x="13884743" y="0"/>
                </a:lnTo>
                <a:lnTo>
                  <a:pt x="13884743" y="7422619"/>
                </a:lnTo>
                <a:lnTo>
                  <a:pt x="0" y="74226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21897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F66A7C1F-A107-421F-8287-718972BBC54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06879" y="0"/>
            <a:ext cx="5737122" cy="2690596"/>
          </a:xfrm>
          <a:custGeom>
            <a:avLst/>
            <a:gdLst>
              <a:gd name="connsiteX0" fmla="*/ 0 w 15298991"/>
              <a:gd name="connsiteY0" fmla="*/ 0 h 7174922"/>
              <a:gd name="connsiteX1" fmla="*/ 15298991 w 15298991"/>
              <a:gd name="connsiteY1" fmla="*/ 0 h 7174922"/>
              <a:gd name="connsiteX2" fmla="*/ 15298991 w 15298991"/>
              <a:gd name="connsiteY2" fmla="*/ 7174922 h 7174922"/>
              <a:gd name="connsiteX3" fmla="*/ 0 w 15298991"/>
              <a:gd name="connsiteY3" fmla="*/ 7174922 h 717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98991" h="7174922">
                <a:moveTo>
                  <a:pt x="0" y="0"/>
                </a:moveTo>
                <a:lnTo>
                  <a:pt x="15298991" y="0"/>
                </a:lnTo>
                <a:lnTo>
                  <a:pt x="15298991" y="7174922"/>
                </a:lnTo>
                <a:lnTo>
                  <a:pt x="0" y="717492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00359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619E1E9F-79BF-42E0-8488-C58F8EFAAD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19368" y="1839152"/>
            <a:ext cx="5054940" cy="3315411"/>
          </a:xfrm>
          <a:custGeom>
            <a:avLst/>
            <a:gdLst>
              <a:gd name="connsiteX0" fmla="*/ 6925632 w 13479840"/>
              <a:gd name="connsiteY0" fmla="*/ 29497 h 8841097"/>
              <a:gd name="connsiteX1" fmla="*/ 13479840 w 13479840"/>
              <a:gd name="connsiteY1" fmla="*/ 29497 h 8841097"/>
              <a:gd name="connsiteX2" fmla="*/ 13479840 w 13479840"/>
              <a:gd name="connsiteY2" fmla="*/ 8841097 h 8841097"/>
              <a:gd name="connsiteX3" fmla="*/ 6925632 w 13479840"/>
              <a:gd name="connsiteY3" fmla="*/ 8841097 h 8841097"/>
              <a:gd name="connsiteX4" fmla="*/ 0 w 13479840"/>
              <a:gd name="connsiteY4" fmla="*/ 0 h 8841097"/>
              <a:gd name="connsiteX5" fmla="*/ 6554208 w 13479840"/>
              <a:gd name="connsiteY5" fmla="*/ 0 h 8841097"/>
              <a:gd name="connsiteX6" fmla="*/ 6554208 w 13479840"/>
              <a:gd name="connsiteY6" fmla="*/ 8811600 h 8841097"/>
              <a:gd name="connsiteX7" fmla="*/ 0 w 13479840"/>
              <a:gd name="connsiteY7" fmla="*/ 8811600 h 8841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79840" h="8841097">
                <a:moveTo>
                  <a:pt x="6925632" y="29497"/>
                </a:moveTo>
                <a:lnTo>
                  <a:pt x="13479840" y="29497"/>
                </a:lnTo>
                <a:lnTo>
                  <a:pt x="13479840" y="8841097"/>
                </a:lnTo>
                <a:lnTo>
                  <a:pt x="6925632" y="8841097"/>
                </a:lnTo>
                <a:close/>
                <a:moveTo>
                  <a:pt x="0" y="0"/>
                </a:moveTo>
                <a:lnTo>
                  <a:pt x="6554208" y="0"/>
                </a:lnTo>
                <a:lnTo>
                  <a:pt x="6554208" y="8811600"/>
                </a:lnTo>
                <a:lnTo>
                  <a:pt x="0" y="88116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850723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87B5F7CB-AFB6-4173-9B16-9A6DE2C41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95202" y="924133"/>
            <a:ext cx="2780120" cy="3295153"/>
          </a:xfrm>
          <a:custGeom>
            <a:avLst/>
            <a:gdLst>
              <a:gd name="connsiteX0" fmla="*/ 0 w 7413654"/>
              <a:gd name="connsiteY0" fmla="*/ 0 h 8787075"/>
              <a:gd name="connsiteX1" fmla="*/ 7413654 w 7413654"/>
              <a:gd name="connsiteY1" fmla="*/ 0 h 8787075"/>
              <a:gd name="connsiteX2" fmla="*/ 7413654 w 7413654"/>
              <a:gd name="connsiteY2" fmla="*/ 8787075 h 8787075"/>
              <a:gd name="connsiteX3" fmla="*/ 0 w 7413654"/>
              <a:gd name="connsiteY3" fmla="*/ 8787075 h 878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3654" h="8787075">
                <a:moveTo>
                  <a:pt x="0" y="0"/>
                </a:moveTo>
                <a:lnTo>
                  <a:pt x="7413654" y="0"/>
                </a:lnTo>
                <a:lnTo>
                  <a:pt x="7413654" y="8787075"/>
                </a:lnTo>
                <a:lnTo>
                  <a:pt x="0" y="878707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>
            <a:noAutofit/>
          </a:bodyPr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85218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46828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xmlns="" id="{9108C9AB-6869-4CF1-A80F-A47C3D291C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525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5D061967-072A-4BEC-98BB-4B124D7288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14098" y="498022"/>
            <a:ext cx="2825004" cy="4147457"/>
          </a:xfrm>
          <a:custGeom>
            <a:avLst/>
            <a:gdLst>
              <a:gd name="connsiteX0" fmla="*/ 0 w 3599543"/>
              <a:gd name="connsiteY0" fmla="*/ 0 h 5529943"/>
              <a:gd name="connsiteX1" fmla="*/ 3599543 w 3599543"/>
              <a:gd name="connsiteY1" fmla="*/ 0 h 5529943"/>
              <a:gd name="connsiteX2" fmla="*/ 3599543 w 3599543"/>
              <a:gd name="connsiteY2" fmla="*/ 5529943 h 5529943"/>
              <a:gd name="connsiteX3" fmla="*/ 0 w 3599543"/>
              <a:gd name="connsiteY3" fmla="*/ 5529943 h 5529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99543" h="5529943">
                <a:moveTo>
                  <a:pt x="0" y="0"/>
                </a:moveTo>
                <a:lnTo>
                  <a:pt x="3599543" y="0"/>
                </a:lnTo>
                <a:lnTo>
                  <a:pt x="3599543" y="5529943"/>
                </a:lnTo>
                <a:lnTo>
                  <a:pt x="0" y="552994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9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671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74747"/>
            </a:gs>
            <a:gs pos="100000">
              <a:srgbClr val="02020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93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4" r:id="rId14"/>
    <p:sldLayoutId id="2147483719" r:id="rId15"/>
    <p:sldLayoutId id="2147483721" r:id="rId16"/>
    <p:sldLayoutId id="2147483724" r:id="rId17"/>
    <p:sldLayoutId id="2147483725" r:id="rId18"/>
    <p:sldLayoutId id="2147483742" r:id="rId19"/>
    <p:sldLayoutId id="2147483743" r:id="rId20"/>
    <p:sldLayoutId id="2147483744" r:id="rId2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7.pn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7.png"/><Relationship Id="rId10" Type="http://schemas.openxmlformats.org/officeDocument/2006/relationships/image" Target="../media/image19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U8xM7iQXsMg" TargetMode="External"/><Relationship Id="rId13" Type="http://schemas.openxmlformats.org/officeDocument/2006/relationships/hyperlink" Target="https://www.youtube.com/watch?v=CZIE5yG59h0" TargetMode="External"/><Relationship Id="rId3" Type="http://schemas.openxmlformats.org/officeDocument/2006/relationships/hyperlink" Target="https://www.youtube.com/watch?v=SanZAvnm7IM" TargetMode="External"/><Relationship Id="rId7" Type="http://schemas.openxmlformats.org/officeDocument/2006/relationships/hyperlink" Target="https://youtu.be/6YYdqToJEzs" TargetMode="External"/><Relationship Id="rId12" Type="http://schemas.openxmlformats.org/officeDocument/2006/relationships/hyperlink" Target="https://www.youtube.com/watch?v=UJNEtYFj7rg" TargetMode="External"/><Relationship Id="rId17" Type="http://schemas.openxmlformats.org/officeDocument/2006/relationships/image" Target="../media/image2.png"/><Relationship Id="rId2" Type="http://schemas.openxmlformats.org/officeDocument/2006/relationships/hyperlink" Target="https://www.youtube.com/watch?v=Owlcjlb44I8" TargetMode="External"/><Relationship Id="rId16" Type="http://schemas.openxmlformats.org/officeDocument/2006/relationships/hyperlink" Target="https://www.youtube.com/watch?v=jZmtc40ff7c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youtu.be/SRGHOYk5FM4" TargetMode="External"/><Relationship Id="rId11" Type="http://schemas.openxmlformats.org/officeDocument/2006/relationships/hyperlink" Target="https://www.youtube.com/watch?v=F9yk6o_wTKU" TargetMode="External"/><Relationship Id="rId5" Type="http://schemas.openxmlformats.org/officeDocument/2006/relationships/hyperlink" Target="https://youtu.be/Z3f2MQEtiTA" TargetMode="External"/><Relationship Id="rId15" Type="http://schemas.openxmlformats.org/officeDocument/2006/relationships/hyperlink" Target="https://www.youtube.com/watch?v=ZS2qUR5XEg8" TargetMode="External"/><Relationship Id="rId10" Type="http://schemas.openxmlformats.org/officeDocument/2006/relationships/hyperlink" Target="https://youtu.be/kkb5rUZnk3g" TargetMode="External"/><Relationship Id="rId4" Type="http://schemas.openxmlformats.org/officeDocument/2006/relationships/hyperlink" Target="https://youtu.be/gjr9lqUR4qM" TargetMode="External"/><Relationship Id="rId9" Type="http://schemas.openxmlformats.org/officeDocument/2006/relationships/hyperlink" Target="https://youtu.be/7xqeccJztxQ" TargetMode="External"/><Relationship Id="rId14" Type="http://schemas.openxmlformats.org/officeDocument/2006/relationships/hyperlink" Target="https://www.youtube.com/watch?v=XNXVAAAEAjY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26" Type="http://schemas.openxmlformats.org/officeDocument/2006/relationships/image" Target="../media/image44.png"/><Relationship Id="rId39" Type="http://schemas.openxmlformats.org/officeDocument/2006/relationships/image" Target="../media/image56.png"/><Relationship Id="rId21" Type="http://schemas.openxmlformats.org/officeDocument/2006/relationships/image" Target="../media/image40.png"/><Relationship Id="rId34" Type="http://schemas.openxmlformats.org/officeDocument/2006/relationships/image" Target="../media/image52.png"/><Relationship Id="rId42" Type="http://schemas.openxmlformats.org/officeDocument/2006/relationships/image" Target="../media/image59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29" Type="http://schemas.openxmlformats.org/officeDocument/2006/relationships/image" Target="../media/image47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24" Type="http://schemas.openxmlformats.org/officeDocument/2006/relationships/image" Target="../media/image43.png"/><Relationship Id="rId32" Type="http://schemas.openxmlformats.org/officeDocument/2006/relationships/image" Target="../media/image50.png"/><Relationship Id="rId37" Type="http://schemas.microsoft.com/office/2007/relationships/hdphoto" Target="../media/hdphoto6.wdp"/><Relationship Id="rId40" Type="http://schemas.openxmlformats.org/officeDocument/2006/relationships/image" Target="../media/image57.png"/><Relationship Id="rId45" Type="http://schemas.openxmlformats.org/officeDocument/2006/relationships/image" Target="../media/image62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28" Type="http://schemas.openxmlformats.org/officeDocument/2006/relationships/image" Target="../media/image46.png"/><Relationship Id="rId36" Type="http://schemas.openxmlformats.org/officeDocument/2006/relationships/image" Target="../media/image54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31" Type="http://schemas.openxmlformats.org/officeDocument/2006/relationships/image" Target="../media/image49.png"/><Relationship Id="rId44" Type="http://schemas.openxmlformats.org/officeDocument/2006/relationships/image" Target="../media/image61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Relationship Id="rId27" Type="http://schemas.openxmlformats.org/officeDocument/2006/relationships/image" Target="../media/image45.png"/><Relationship Id="rId30" Type="http://schemas.openxmlformats.org/officeDocument/2006/relationships/image" Target="../media/image48.png"/><Relationship Id="rId35" Type="http://schemas.openxmlformats.org/officeDocument/2006/relationships/image" Target="../media/image53.png"/><Relationship Id="rId43" Type="http://schemas.openxmlformats.org/officeDocument/2006/relationships/image" Target="../media/image60.png"/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12" Type="http://schemas.openxmlformats.org/officeDocument/2006/relationships/image" Target="../media/image31.jpeg"/><Relationship Id="rId17" Type="http://schemas.openxmlformats.org/officeDocument/2006/relationships/image" Target="../media/image36.png"/><Relationship Id="rId25" Type="http://schemas.microsoft.com/office/2007/relationships/hdphoto" Target="../media/hdphoto5.wdp"/><Relationship Id="rId33" Type="http://schemas.openxmlformats.org/officeDocument/2006/relationships/image" Target="../media/image51.png"/><Relationship Id="rId38" Type="http://schemas.openxmlformats.org/officeDocument/2006/relationships/image" Target="../media/image55.png"/><Relationship Id="rId46" Type="http://schemas.openxmlformats.org/officeDocument/2006/relationships/image" Target="../media/image63.png"/><Relationship Id="rId20" Type="http://schemas.openxmlformats.org/officeDocument/2006/relationships/image" Target="../media/image39.png"/><Relationship Id="rId41" Type="http://schemas.openxmlformats.org/officeDocument/2006/relationships/image" Target="../media/image5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5.png"/><Relationship Id="rId5" Type="http://schemas.microsoft.com/office/2007/relationships/hdphoto" Target="../media/hdphoto7.wdp"/><Relationship Id="rId4" Type="http://schemas.openxmlformats.org/officeDocument/2006/relationships/image" Target="../media/image7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US.EXPERIENTIALETC.COM" TargetMode="External"/><Relationship Id="rId2" Type="http://schemas.openxmlformats.org/officeDocument/2006/relationships/hyperlink" Target="http://www.experientialetc.com/" TargetMode="Externa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E22D2E15-1867-4021-B810-386EFE838494}"/>
              </a:ext>
            </a:extLst>
          </p:cNvPr>
          <p:cNvSpPr/>
          <p:nvPr/>
        </p:nvSpPr>
        <p:spPr>
          <a:xfrm rot="5400000">
            <a:off x="7018405" y="2932213"/>
            <a:ext cx="2520995" cy="608010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/>
          </a:p>
        </p:txBody>
      </p:sp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5C52D23C-C7AD-4208-BDEB-FBE83664273E}"/>
              </a:ext>
            </a:extLst>
          </p:cNvPr>
          <p:cNvSpPr/>
          <p:nvPr/>
        </p:nvSpPr>
        <p:spPr>
          <a:xfrm rot="5400000">
            <a:off x="8309027" y="4321346"/>
            <a:ext cx="1095068" cy="350740"/>
          </a:xfrm>
          <a:prstGeom prst="roundRect">
            <a:avLst>
              <a:gd name="adj" fmla="val 50000"/>
            </a:avLst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/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BDF5FF51-1296-4CFB-AC43-22A7B9CC2D5B}"/>
              </a:ext>
            </a:extLst>
          </p:cNvPr>
          <p:cNvSpPr/>
          <p:nvPr/>
        </p:nvSpPr>
        <p:spPr>
          <a:xfrm rot="5400000">
            <a:off x="7427362" y="3292303"/>
            <a:ext cx="1095068" cy="350740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3BBB2604-6421-4B69-85FE-CCEC3ED5F408}"/>
              </a:ext>
            </a:extLst>
          </p:cNvPr>
          <p:cNvGrpSpPr/>
          <p:nvPr/>
        </p:nvGrpSpPr>
        <p:grpSpPr>
          <a:xfrm>
            <a:off x="-213393" y="239155"/>
            <a:ext cx="586099" cy="242356"/>
            <a:chOff x="-569048" y="10093"/>
            <a:chExt cx="1562930" cy="1901602"/>
          </a:xfrm>
        </p:grpSpPr>
        <p:sp>
          <p:nvSpPr>
            <p:cNvPr id="9" name="Rectangle: Rounded Corners 8">
              <a:extLst>
                <a:ext uri="{FF2B5EF4-FFF2-40B4-BE49-F238E27FC236}">
                  <a16:creationId xmlns="" xmlns:a16="http://schemas.microsoft.com/office/drawing/2014/main" id="{10852CC6-EC1D-43CC-9817-EBEDD7869671}"/>
                </a:ext>
              </a:extLst>
            </p:cNvPr>
            <p:cNvSpPr/>
            <p:nvPr/>
          </p:nvSpPr>
          <p:spPr>
            <a:xfrm>
              <a:off x="-569048" y="443115"/>
              <a:ext cx="1532714" cy="1035541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/>
            </a:p>
          </p:txBody>
        </p:sp>
        <p:sp>
          <p:nvSpPr>
            <p:cNvPr id="10" name="TextBox 5">
              <a:extLst>
                <a:ext uri="{FF2B5EF4-FFF2-40B4-BE49-F238E27FC236}">
                  <a16:creationId xmlns="" xmlns:a16="http://schemas.microsoft.com/office/drawing/2014/main" id="{F390C85D-DF9C-4A80-B76C-33618F189BCB}"/>
                </a:ext>
              </a:extLst>
            </p:cNvPr>
            <p:cNvSpPr txBox="1"/>
            <p:nvPr/>
          </p:nvSpPr>
          <p:spPr>
            <a:xfrm>
              <a:off x="117914" y="10093"/>
              <a:ext cx="875968" cy="190160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7136" tIns="17136" rIns="17136" bIns="17136" anchor="ctr">
              <a:spAutoFit/>
            </a:bodyPr>
            <a:lstStyle>
              <a:lvl1pPr>
                <a:defRPr sz="8000" spc="2000">
                  <a:solidFill>
                    <a:srgbClr val="FFFFFF"/>
                  </a:solidFill>
                  <a:latin typeface="Asap Condensed"/>
                  <a:ea typeface="Asap Condensed"/>
                  <a:cs typeface="Asap Condensed"/>
                  <a:sym typeface="Asap Condensed"/>
                </a:defRPr>
              </a:lvl1pPr>
            </a:lstStyle>
            <a:p>
              <a:r>
                <a:rPr lang="en-US" sz="1350" b="1" kern="10000" spc="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01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008" y="721895"/>
            <a:ext cx="3657600" cy="3657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2215" y="4496716"/>
            <a:ext cx="45191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FFFFFF"/>
                </a:solidFill>
                <a:latin typeface="Lato" panose="020F0502020204030203" pitchFamily="34" charset="0"/>
              </a:rPr>
              <a:t>Helping Brands Communicate Through Innovation in Technology</a:t>
            </a:r>
            <a:endParaRPr lang="en-US" sz="1200" dirty="0"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96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45709" y="3913864"/>
            <a:ext cx="1085644" cy="1541547"/>
            <a:chOff x="145709" y="3913864"/>
            <a:chExt cx="1085644" cy="1541547"/>
          </a:xfrm>
        </p:grpSpPr>
        <p:sp>
          <p:nvSpPr>
            <p:cNvPr id="49" name="Rectangle: Rounded Corners 48">
              <a:extLst>
                <a:ext uri="{FF2B5EF4-FFF2-40B4-BE49-F238E27FC236}">
                  <a16:creationId xmlns="" xmlns:a16="http://schemas.microsoft.com/office/drawing/2014/main" id="{F3C588C3-7F39-4CD3-8247-1241876C944F}"/>
                </a:ext>
              </a:extLst>
            </p:cNvPr>
            <p:cNvSpPr/>
            <p:nvPr/>
          </p:nvSpPr>
          <p:spPr>
            <a:xfrm rot="16200000">
              <a:off x="101426" y="4325484"/>
              <a:ext cx="1541547" cy="718307"/>
            </a:xfrm>
            <a:prstGeom prst="roundRect">
              <a:avLst>
                <a:gd name="adj" fmla="val 50000"/>
              </a:avLst>
            </a:prstGeom>
            <a:solidFill>
              <a:srgbClr val="F00A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="" xmlns:a16="http://schemas.microsoft.com/office/drawing/2014/main" id="{2304ECE6-5B83-41B1-86AC-E02697749B4C}"/>
                </a:ext>
              </a:extLst>
            </p:cNvPr>
            <p:cNvSpPr/>
            <p:nvPr/>
          </p:nvSpPr>
          <p:spPr>
            <a:xfrm rot="16200000" flipV="1">
              <a:off x="-40373" y="4870718"/>
              <a:ext cx="547534" cy="175370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</p:grpSp>
      <p:sp>
        <p:nvSpPr>
          <p:cNvPr id="3" name="TextBox 5">
            <a:extLst>
              <a:ext uri="{FF2B5EF4-FFF2-40B4-BE49-F238E27FC236}">
                <a16:creationId xmlns="" xmlns:a16="http://schemas.microsoft.com/office/drawing/2014/main" id="{8E3E7279-F361-4CFF-A441-7E4B0C678064}"/>
              </a:ext>
            </a:extLst>
          </p:cNvPr>
          <p:cNvSpPr txBox="1"/>
          <p:nvPr/>
        </p:nvSpPr>
        <p:spPr>
          <a:xfrm>
            <a:off x="513046" y="1733012"/>
            <a:ext cx="2520362" cy="5886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17136" tIns="17136" rIns="17136" bIns="17136" anchor="ctr">
            <a:spAutoFit/>
          </a:bodyPr>
          <a:lstStyle>
            <a:lvl1pPr>
              <a:defRPr sz="8000" spc="2000">
                <a:solidFill>
                  <a:srgbClr val="FFFFFF"/>
                </a:solidFill>
                <a:latin typeface="Asap Condensed"/>
                <a:ea typeface="Asap Condensed"/>
                <a:cs typeface="Asap Condensed"/>
                <a:sym typeface="Asap Condensed"/>
              </a:defRPr>
            </a:lvl1pPr>
          </a:lstStyle>
          <a:p>
            <a:endParaRPr lang="en-US" sz="3600" kern="10000" spc="0" dirty="0">
              <a:solidFill>
                <a:schemeClr val="bg1"/>
              </a:solidFill>
              <a:latin typeface="Lato" panose="020F05020202040302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Google Shape;484;p91">
            <a:extLst>
              <a:ext uri="{FF2B5EF4-FFF2-40B4-BE49-F238E27FC236}">
                <a16:creationId xmlns="" xmlns:a16="http://schemas.microsoft.com/office/drawing/2014/main" id="{88F2307C-C79D-43A2-B86E-0DEF286ED24A}"/>
              </a:ext>
            </a:extLst>
          </p:cNvPr>
          <p:cNvSpPr txBox="1"/>
          <p:nvPr/>
        </p:nvSpPr>
        <p:spPr>
          <a:xfrm>
            <a:off x="702455" y="1889808"/>
            <a:ext cx="7678454" cy="1552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853" tIns="12853" rIns="12853" bIns="12853" anchor="ctr" anchorCtr="0">
            <a:noAutofit/>
          </a:bodyPr>
          <a:lstStyle/>
          <a:p>
            <a:pPr algn="just"/>
            <a:r>
              <a:rPr lang="en-US" sz="1600" dirty="0" smtClean="0">
                <a:solidFill>
                  <a:srgbClr val="FFFFFF"/>
                </a:solidFill>
                <a:latin typeface="Lato" panose="020F0502020204030203" pitchFamily="34" charset="0"/>
              </a:rPr>
              <a:t>ExperientialEtc </a:t>
            </a:r>
            <a:r>
              <a:rPr lang="en-US" sz="1600" dirty="0">
                <a:solidFill>
                  <a:srgbClr val="FFFFFF"/>
                </a:solidFill>
                <a:latin typeface="Lato" panose="020F0502020204030203" pitchFamily="34" charset="0"/>
              </a:rPr>
              <a:t>is a </a:t>
            </a:r>
            <a:r>
              <a:rPr lang="en-US" sz="1600" dirty="0" smtClean="0">
                <a:solidFill>
                  <a:srgbClr val="FFFFFF"/>
                </a:solidFill>
                <a:latin typeface="Lato" panose="020F0502020204030203" pitchFamily="34" charset="0"/>
              </a:rPr>
              <a:t>4 </a:t>
            </a:r>
            <a:r>
              <a:rPr lang="en-US" sz="1600" dirty="0">
                <a:solidFill>
                  <a:srgbClr val="FFFFFF"/>
                </a:solidFill>
                <a:latin typeface="Lato" panose="020F0502020204030203" pitchFamily="34" charset="0"/>
              </a:rPr>
              <a:t>year </a:t>
            </a:r>
            <a:r>
              <a:rPr lang="en-US" sz="1600" dirty="0" smtClean="0">
                <a:solidFill>
                  <a:srgbClr val="FFFFFF"/>
                </a:solidFill>
                <a:latin typeface="Lato" panose="020F0502020204030203" pitchFamily="34" charset="0"/>
              </a:rPr>
              <a:t>old, 360 </a:t>
            </a:r>
            <a:r>
              <a:rPr lang="en-US" sz="1600" dirty="0">
                <a:solidFill>
                  <a:srgbClr val="FFFFFF"/>
                </a:solidFill>
                <a:latin typeface="Lato" panose="020F0502020204030203" pitchFamily="34" charset="0"/>
              </a:rPr>
              <a:t>degree activation agency which is disrupting the way traditional activations have been done by integrating latest, cutting edge &amp; futuristic technology in its most simplest form to create jaw dropping experiences.</a:t>
            </a:r>
            <a:endParaRPr lang="en-US" sz="1600" b="0" i="0" dirty="0">
              <a:solidFill>
                <a:srgbClr val="FFFFFF"/>
              </a:solidFill>
              <a:effectLst/>
              <a:latin typeface="Lato" panose="020F0502020204030203" pitchFamily="34" charset="0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="" xmlns:a16="http://schemas.microsoft.com/office/drawing/2014/main" id="{E1380ADD-FC42-48C1-9B9C-262502C9F6DE}"/>
              </a:ext>
            </a:extLst>
          </p:cNvPr>
          <p:cNvSpPr/>
          <p:nvPr/>
        </p:nvSpPr>
        <p:spPr>
          <a:xfrm rot="5400000">
            <a:off x="7940732" y="1085128"/>
            <a:ext cx="1095068" cy="350740"/>
          </a:xfrm>
          <a:prstGeom prst="roundRect">
            <a:avLst>
              <a:gd name="adj" fmla="val 50000"/>
            </a:avLst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CC0D44B1-0379-4EF9-BFA5-D7AD769CE514}"/>
              </a:ext>
            </a:extLst>
          </p:cNvPr>
          <p:cNvGrpSpPr/>
          <p:nvPr/>
        </p:nvGrpSpPr>
        <p:grpSpPr>
          <a:xfrm>
            <a:off x="-213393" y="239155"/>
            <a:ext cx="586099" cy="242356"/>
            <a:chOff x="-569048" y="10093"/>
            <a:chExt cx="1562930" cy="1901602"/>
          </a:xfrm>
        </p:grpSpPr>
        <p:sp>
          <p:nvSpPr>
            <p:cNvPr id="55" name="Rectangle: Rounded Corners 54">
              <a:extLst>
                <a:ext uri="{FF2B5EF4-FFF2-40B4-BE49-F238E27FC236}">
                  <a16:creationId xmlns="" xmlns:a16="http://schemas.microsoft.com/office/drawing/2014/main" id="{5F30228C-4490-439E-BBCF-17AC14F7440A}"/>
                </a:ext>
              </a:extLst>
            </p:cNvPr>
            <p:cNvSpPr/>
            <p:nvPr/>
          </p:nvSpPr>
          <p:spPr>
            <a:xfrm>
              <a:off x="-569048" y="443115"/>
              <a:ext cx="1532714" cy="1035541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  <p:sp>
          <p:nvSpPr>
            <p:cNvPr id="54" name="TextBox 5">
              <a:extLst>
                <a:ext uri="{FF2B5EF4-FFF2-40B4-BE49-F238E27FC236}">
                  <a16:creationId xmlns="" xmlns:a16="http://schemas.microsoft.com/office/drawing/2014/main" id="{38C00805-8250-461B-BF69-132725289496}"/>
                </a:ext>
              </a:extLst>
            </p:cNvPr>
            <p:cNvSpPr txBox="1"/>
            <p:nvPr/>
          </p:nvSpPr>
          <p:spPr>
            <a:xfrm>
              <a:off x="117914" y="10093"/>
              <a:ext cx="875968" cy="190160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7136" tIns="17136" rIns="17136" bIns="17136" anchor="ctr">
              <a:spAutoFit/>
            </a:bodyPr>
            <a:lstStyle>
              <a:lvl1pPr>
                <a:defRPr sz="8000" spc="2000">
                  <a:solidFill>
                    <a:srgbClr val="FFFFFF"/>
                  </a:solidFill>
                  <a:latin typeface="Asap Condensed"/>
                  <a:ea typeface="Asap Condensed"/>
                  <a:cs typeface="Asap Condensed"/>
                  <a:sym typeface="Asap Condensed"/>
                </a:defRPr>
              </a:lvl1pPr>
            </a:lstStyle>
            <a:p>
              <a:r>
                <a:rPr lang="en-US" sz="1350" b="1" kern="10000" spc="0" dirty="0">
                  <a:solidFill>
                    <a:schemeClr val="bg1"/>
                  </a:solidFill>
                  <a:latin typeface="Lato" panose="020F05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02</a:t>
              </a:r>
            </a:p>
          </p:txBody>
        </p:sp>
      </p:grpSp>
      <p:sp>
        <p:nvSpPr>
          <p:cNvPr id="14" name="Rectangle: Rounded Corners 40">
            <a:extLst>
              <a:ext uri="{FF2B5EF4-FFF2-40B4-BE49-F238E27FC236}">
                <a16:creationId xmlns="" xmlns:a16="http://schemas.microsoft.com/office/drawing/2014/main" id="{CF7AA83E-B927-47F3-88E8-61F6C96BF2DB}"/>
              </a:ext>
            </a:extLst>
          </p:cNvPr>
          <p:cNvSpPr/>
          <p:nvPr/>
        </p:nvSpPr>
        <p:spPr>
          <a:xfrm rot="5400000">
            <a:off x="6650110" y="-304005"/>
            <a:ext cx="2520995" cy="608010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sp>
        <p:nvSpPr>
          <p:cNvPr id="15" name="Rectangle: Rounded Corners 51">
            <a:extLst>
              <a:ext uri="{FF2B5EF4-FFF2-40B4-BE49-F238E27FC236}">
                <a16:creationId xmlns="" xmlns:a16="http://schemas.microsoft.com/office/drawing/2014/main" id="{73F7585C-48AA-4951-B3BF-74F9009C4201}"/>
              </a:ext>
            </a:extLst>
          </p:cNvPr>
          <p:cNvSpPr/>
          <p:nvPr/>
        </p:nvSpPr>
        <p:spPr>
          <a:xfrm rot="5400000">
            <a:off x="7059068" y="56084"/>
            <a:ext cx="1095068" cy="350740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909" y="4392950"/>
            <a:ext cx="565453" cy="5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33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73">
            <a:extLst>
              <a:ext uri="{FF2B5EF4-FFF2-40B4-BE49-F238E27FC236}">
                <a16:creationId xmlns:a16="http://schemas.microsoft.com/office/drawing/2014/main" xmlns="" id="{278CE489-0DBD-444F-AE8E-3EC55D8B1F58}"/>
              </a:ext>
            </a:extLst>
          </p:cNvPr>
          <p:cNvSpPr/>
          <p:nvPr/>
        </p:nvSpPr>
        <p:spPr>
          <a:xfrm rot="5400000">
            <a:off x="5894624" y="1725734"/>
            <a:ext cx="5153567" cy="1707730"/>
          </a:xfrm>
          <a:custGeom>
            <a:avLst/>
            <a:gdLst>
              <a:gd name="connsiteX0" fmla="*/ 0 w 5372336"/>
              <a:gd name="connsiteY0" fmla="*/ 2268917 h 2268917"/>
              <a:gd name="connsiteX1" fmla="*/ 0 w 5372336"/>
              <a:gd name="connsiteY1" fmla="*/ 228891 h 2268917"/>
              <a:gd name="connsiteX2" fmla="*/ 3726948 w 5372336"/>
              <a:gd name="connsiteY2" fmla="*/ 228891 h 2268917"/>
              <a:gd name="connsiteX3" fmla="*/ 4011524 w 5372336"/>
              <a:gd name="connsiteY3" fmla="*/ 0 h 2268917"/>
              <a:gd name="connsiteX4" fmla="*/ 4296100 w 5372336"/>
              <a:gd name="connsiteY4" fmla="*/ 228891 h 2268917"/>
              <a:gd name="connsiteX5" fmla="*/ 5372336 w 5372336"/>
              <a:gd name="connsiteY5" fmla="*/ 228891 h 2268917"/>
              <a:gd name="connsiteX6" fmla="*/ 5372336 w 5372336"/>
              <a:gd name="connsiteY6" fmla="*/ 2268917 h 226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72336" h="2268917">
                <a:moveTo>
                  <a:pt x="0" y="2268917"/>
                </a:moveTo>
                <a:lnTo>
                  <a:pt x="0" y="228891"/>
                </a:lnTo>
                <a:lnTo>
                  <a:pt x="3726948" y="228891"/>
                </a:lnTo>
                <a:lnTo>
                  <a:pt x="4011524" y="0"/>
                </a:lnTo>
                <a:lnTo>
                  <a:pt x="4296100" y="228891"/>
                </a:lnTo>
                <a:lnTo>
                  <a:pt x="5372336" y="228891"/>
                </a:lnTo>
                <a:lnTo>
                  <a:pt x="5372336" y="2268917"/>
                </a:lnTo>
                <a:close/>
              </a:path>
            </a:pathLst>
          </a:custGeom>
          <a:solidFill>
            <a:srgbClr val="F00A1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700"/>
          </a:p>
        </p:txBody>
      </p:sp>
      <p:sp>
        <p:nvSpPr>
          <p:cNvPr id="83" name="Freeform: Shape 75">
            <a:extLst>
              <a:ext uri="{FF2B5EF4-FFF2-40B4-BE49-F238E27FC236}">
                <a16:creationId xmlns:a16="http://schemas.microsoft.com/office/drawing/2014/main" xmlns="" id="{CC0E52BA-BCFD-4F04-AE7A-D7284B16A2D9}"/>
              </a:ext>
            </a:extLst>
          </p:cNvPr>
          <p:cNvSpPr/>
          <p:nvPr/>
        </p:nvSpPr>
        <p:spPr>
          <a:xfrm rot="5400000">
            <a:off x="4373742" y="1729233"/>
            <a:ext cx="5143332" cy="1690497"/>
          </a:xfrm>
          <a:custGeom>
            <a:avLst/>
            <a:gdLst>
              <a:gd name="connsiteX0" fmla="*/ 0 w 5372336"/>
              <a:gd name="connsiteY0" fmla="*/ 2278928 h 2278928"/>
              <a:gd name="connsiteX1" fmla="*/ 0 w 5372336"/>
              <a:gd name="connsiteY1" fmla="*/ 238902 h 2278928"/>
              <a:gd name="connsiteX2" fmla="*/ 1932034 w 5372336"/>
              <a:gd name="connsiteY2" fmla="*/ 238902 h 2278928"/>
              <a:gd name="connsiteX3" fmla="*/ 2229057 w 5372336"/>
              <a:gd name="connsiteY3" fmla="*/ 0 h 2278928"/>
              <a:gd name="connsiteX4" fmla="*/ 2526080 w 5372336"/>
              <a:gd name="connsiteY4" fmla="*/ 238902 h 2278928"/>
              <a:gd name="connsiteX5" fmla="*/ 5372336 w 5372336"/>
              <a:gd name="connsiteY5" fmla="*/ 238902 h 2278928"/>
              <a:gd name="connsiteX6" fmla="*/ 5372336 w 5372336"/>
              <a:gd name="connsiteY6" fmla="*/ 2278928 h 2278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72336" h="2278928">
                <a:moveTo>
                  <a:pt x="0" y="2278928"/>
                </a:moveTo>
                <a:lnTo>
                  <a:pt x="0" y="238902"/>
                </a:lnTo>
                <a:lnTo>
                  <a:pt x="1932034" y="238902"/>
                </a:lnTo>
                <a:lnTo>
                  <a:pt x="2229057" y="0"/>
                </a:lnTo>
                <a:lnTo>
                  <a:pt x="2526080" y="238902"/>
                </a:lnTo>
                <a:lnTo>
                  <a:pt x="5372336" y="238902"/>
                </a:lnTo>
                <a:lnTo>
                  <a:pt x="5372336" y="2278928"/>
                </a:lnTo>
                <a:close/>
              </a:path>
            </a:pathLst>
          </a:custGeom>
          <a:solidFill>
            <a:srgbClr val="00B0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700"/>
          </a:p>
        </p:txBody>
      </p:sp>
      <p:sp>
        <p:nvSpPr>
          <p:cNvPr id="84" name="Freeform: Shape 74">
            <a:extLst>
              <a:ext uri="{FF2B5EF4-FFF2-40B4-BE49-F238E27FC236}">
                <a16:creationId xmlns:a16="http://schemas.microsoft.com/office/drawing/2014/main" xmlns="" id="{C33C1D03-77BD-42B1-9381-2E1C5C436EB0}"/>
              </a:ext>
            </a:extLst>
          </p:cNvPr>
          <p:cNvSpPr/>
          <p:nvPr/>
        </p:nvSpPr>
        <p:spPr>
          <a:xfrm rot="5400000">
            <a:off x="2862352" y="1729233"/>
            <a:ext cx="5143333" cy="1690497"/>
          </a:xfrm>
          <a:custGeom>
            <a:avLst/>
            <a:gdLst>
              <a:gd name="connsiteX0" fmla="*/ 0 w 5372336"/>
              <a:gd name="connsiteY0" fmla="*/ 2269716 h 2269716"/>
              <a:gd name="connsiteX1" fmla="*/ 0 w 5372336"/>
              <a:gd name="connsiteY1" fmla="*/ 229690 h 2269716"/>
              <a:gd name="connsiteX2" fmla="*/ 1494918 w 5372336"/>
              <a:gd name="connsiteY2" fmla="*/ 229690 h 2269716"/>
              <a:gd name="connsiteX3" fmla="*/ 1780487 w 5372336"/>
              <a:gd name="connsiteY3" fmla="*/ 0 h 2269716"/>
              <a:gd name="connsiteX4" fmla="*/ 2066057 w 5372336"/>
              <a:gd name="connsiteY4" fmla="*/ 229690 h 2269716"/>
              <a:gd name="connsiteX5" fmla="*/ 5372336 w 5372336"/>
              <a:gd name="connsiteY5" fmla="*/ 229690 h 2269716"/>
              <a:gd name="connsiteX6" fmla="*/ 5372336 w 5372336"/>
              <a:gd name="connsiteY6" fmla="*/ 2269716 h 226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72336" h="2269716">
                <a:moveTo>
                  <a:pt x="0" y="2269716"/>
                </a:moveTo>
                <a:lnTo>
                  <a:pt x="0" y="229690"/>
                </a:lnTo>
                <a:lnTo>
                  <a:pt x="1494918" y="229690"/>
                </a:lnTo>
                <a:lnTo>
                  <a:pt x="1780487" y="0"/>
                </a:lnTo>
                <a:lnTo>
                  <a:pt x="2066057" y="229690"/>
                </a:lnTo>
                <a:lnTo>
                  <a:pt x="5372336" y="229690"/>
                </a:lnTo>
                <a:lnTo>
                  <a:pt x="5372336" y="2269716"/>
                </a:lnTo>
                <a:close/>
              </a:path>
            </a:pathLst>
          </a:custGeom>
          <a:solidFill>
            <a:srgbClr val="3A94E6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700"/>
          </a:p>
        </p:txBody>
      </p:sp>
      <p:sp>
        <p:nvSpPr>
          <p:cNvPr id="85" name="Freeform: Shape 73">
            <a:extLst>
              <a:ext uri="{FF2B5EF4-FFF2-40B4-BE49-F238E27FC236}">
                <a16:creationId xmlns:a16="http://schemas.microsoft.com/office/drawing/2014/main" xmlns="" id="{278CE489-0DBD-444F-AE8E-3EC55D8B1F58}"/>
              </a:ext>
            </a:extLst>
          </p:cNvPr>
          <p:cNvSpPr/>
          <p:nvPr/>
        </p:nvSpPr>
        <p:spPr>
          <a:xfrm rot="5400000">
            <a:off x="1341736" y="1722637"/>
            <a:ext cx="5143500" cy="1690497"/>
          </a:xfrm>
          <a:custGeom>
            <a:avLst/>
            <a:gdLst>
              <a:gd name="connsiteX0" fmla="*/ 0 w 5372336"/>
              <a:gd name="connsiteY0" fmla="*/ 2268917 h 2268917"/>
              <a:gd name="connsiteX1" fmla="*/ 0 w 5372336"/>
              <a:gd name="connsiteY1" fmla="*/ 228891 h 2268917"/>
              <a:gd name="connsiteX2" fmla="*/ 3726948 w 5372336"/>
              <a:gd name="connsiteY2" fmla="*/ 228891 h 2268917"/>
              <a:gd name="connsiteX3" fmla="*/ 4011524 w 5372336"/>
              <a:gd name="connsiteY3" fmla="*/ 0 h 2268917"/>
              <a:gd name="connsiteX4" fmla="*/ 4296100 w 5372336"/>
              <a:gd name="connsiteY4" fmla="*/ 228891 h 2268917"/>
              <a:gd name="connsiteX5" fmla="*/ 5372336 w 5372336"/>
              <a:gd name="connsiteY5" fmla="*/ 228891 h 2268917"/>
              <a:gd name="connsiteX6" fmla="*/ 5372336 w 5372336"/>
              <a:gd name="connsiteY6" fmla="*/ 2268917 h 226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72336" h="2268917">
                <a:moveTo>
                  <a:pt x="0" y="2268917"/>
                </a:moveTo>
                <a:lnTo>
                  <a:pt x="0" y="228891"/>
                </a:lnTo>
                <a:lnTo>
                  <a:pt x="3726948" y="228891"/>
                </a:lnTo>
                <a:lnTo>
                  <a:pt x="4011524" y="0"/>
                </a:lnTo>
                <a:lnTo>
                  <a:pt x="4296100" y="228891"/>
                </a:lnTo>
                <a:lnTo>
                  <a:pt x="5372336" y="228891"/>
                </a:lnTo>
                <a:lnTo>
                  <a:pt x="5372336" y="2268917"/>
                </a:lnTo>
                <a:close/>
              </a:path>
            </a:pathLst>
          </a:custGeom>
          <a:solidFill>
            <a:srgbClr val="F39C1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700"/>
          </a:p>
        </p:txBody>
      </p:sp>
      <p:sp>
        <p:nvSpPr>
          <p:cNvPr id="86" name="Freeform: Shape 54">
            <a:extLst>
              <a:ext uri="{FF2B5EF4-FFF2-40B4-BE49-F238E27FC236}">
                <a16:creationId xmlns:a16="http://schemas.microsoft.com/office/drawing/2014/main" xmlns="" id="{C00D7CCC-407E-4431-9F60-E1AB05F4C9CA}"/>
              </a:ext>
            </a:extLst>
          </p:cNvPr>
          <p:cNvSpPr/>
          <p:nvPr/>
        </p:nvSpPr>
        <p:spPr>
          <a:xfrm rot="5400000">
            <a:off x="-190081" y="1729317"/>
            <a:ext cx="5143500" cy="1690497"/>
          </a:xfrm>
          <a:custGeom>
            <a:avLst/>
            <a:gdLst>
              <a:gd name="connsiteX0" fmla="*/ 0 w 5372336"/>
              <a:gd name="connsiteY0" fmla="*/ 2269716 h 2269716"/>
              <a:gd name="connsiteX1" fmla="*/ 0 w 5372336"/>
              <a:gd name="connsiteY1" fmla="*/ 229690 h 2269716"/>
              <a:gd name="connsiteX2" fmla="*/ 1494918 w 5372336"/>
              <a:gd name="connsiteY2" fmla="*/ 229690 h 2269716"/>
              <a:gd name="connsiteX3" fmla="*/ 1780487 w 5372336"/>
              <a:gd name="connsiteY3" fmla="*/ 0 h 2269716"/>
              <a:gd name="connsiteX4" fmla="*/ 2066057 w 5372336"/>
              <a:gd name="connsiteY4" fmla="*/ 229690 h 2269716"/>
              <a:gd name="connsiteX5" fmla="*/ 5372336 w 5372336"/>
              <a:gd name="connsiteY5" fmla="*/ 229690 h 2269716"/>
              <a:gd name="connsiteX6" fmla="*/ 5372336 w 5372336"/>
              <a:gd name="connsiteY6" fmla="*/ 2269716 h 226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72336" h="2269716">
                <a:moveTo>
                  <a:pt x="0" y="2269716"/>
                </a:moveTo>
                <a:lnTo>
                  <a:pt x="0" y="229690"/>
                </a:lnTo>
                <a:lnTo>
                  <a:pt x="1494918" y="229690"/>
                </a:lnTo>
                <a:lnTo>
                  <a:pt x="1780487" y="0"/>
                </a:lnTo>
                <a:lnTo>
                  <a:pt x="2066057" y="229690"/>
                </a:lnTo>
                <a:lnTo>
                  <a:pt x="5372336" y="229690"/>
                </a:lnTo>
                <a:lnTo>
                  <a:pt x="5372336" y="2269716"/>
                </a:lnTo>
                <a:close/>
              </a:path>
            </a:pathLst>
          </a:custGeom>
          <a:solidFill>
            <a:srgbClr val="4A0C5D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700"/>
          </a:p>
        </p:txBody>
      </p:sp>
      <p:sp>
        <p:nvSpPr>
          <p:cNvPr id="87" name="Freeform: Shape 67">
            <a:extLst>
              <a:ext uri="{FF2B5EF4-FFF2-40B4-BE49-F238E27FC236}">
                <a16:creationId xmlns:a16="http://schemas.microsoft.com/office/drawing/2014/main" xmlns="" id="{0872579B-6F9A-40D9-A97C-330F887D8EF2}"/>
              </a:ext>
            </a:extLst>
          </p:cNvPr>
          <p:cNvSpPr/>
          <p:nvPr/>
        </p:nvSpPr>
        <p:spPr>
          <a:xfrm rot="5400000">
            <a:off x="-1721788" y="1731146"/>
            <a:ext cx="5143280" cy="1690497"/>
          </a:xfrm>
          <a:custGeom>
            <a:avLst/>
            <a:gdLst>
              <a:gd name="connsiteX0" fmla="*/ 0 w 5372282"/>
              <a:gd name="connsiteY0" fmla="*/ 2266008 h 2266008"/>
              <a:gd name="connsiteX1" fmla="*/ 0 w 5372282"/>
              <a:gd name="connsiteY1" fmla="*/ 225982 h 2266008"/>
              <a:gd name="connsiteX2" fmla="*/ 4290275 w 5372282"/>
              <a:gd name="connsiteY2" fmla="*/ 225982 h 2266008"/>
              <a:gd name="connsiteX3" fmla="*/ 4571234 w 5372282"/>
              <a:gd name="connsiteY3" fmla="*/ 0 h 2266008"/>
              <a:gd name="connsiteX4" fmla="*/ 4852194 w 5372282"/>
              <a:gd name="connsiteY4" fmla="*/ 225982 h 2266008"/>
              <a:gd name="connsiteX5" fmla="*/ 5372282 w 5372282"/>
              <a:gd name="connsiteY5" fmla="*/ 225982 h 2266008"/>
              <a:gd name="connsiteX6" fmla="*/ 5372282 w 5372282"/>
              <a:gd name="connsiteY6" fmla="*/ 2266008 h 226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72282" h="2266008">
                <a:moveTo>
                  <a:pt x="0" y="2266008"/>
                </a:moveTo>
                <a:lnTo>
                  <a:pt x="0" y="225982"/>
                </a:lnTo>
                <a:lnTo>
                  <a:pt x="4290275" y="225982"/>
                </a:lnTo>
                <a:lnTo>
                  <a:pt x="4571234" y="0"/>
                </a:lnTo>
                <a:lnTo>
                  <a:pt x="4852194" y="225982"/>
                </a:lnTo>
                <a:lnTo>
                  <a:pt x="5372282" y="225982"/>
                </a:lnTo>
                <a:lnTo>
                  <a:pt x="5372282" y="2266008"/>
                </a:lnTo>
                <a:close/>
              </a:path>
            </a:pathLst>
          </a:custGeom>
          <a:solidFill>
            <a:srgbClr val="FFFF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700"/>
          </a:p>
        </p:txBody>
      </p:sp>
      <p:sp>
        <p:nvSpPr>
          <p:cNvPr id="37" name="Google Shape;241;p7"/>
          <p:cNvSpPr txBox="1">
            <a:spLocks/>
          </p:cNvSpPr>
          <p:nvPr/>
        </p:nvSpPr>
        <p:spPr>
          <a:xfrm>
            <a:off x="3447910" y="128022"/>
            <a:ext cx="2432828" cy="7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9" tIns="45710" rIns="91419" bIns="4571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5000"/>
              </a:lnSpc>
              <a:spcBef>
                <a:spcPts val="0"/>
              </a:spcBef>
              <a:buClr>
                <a:schemeClr val="lt2"/>
              </a:buClr>
              <a:buSzPts val="4267"/>
            </a:pPr>
            <a:r>
              <a:rPr lang="en-IN" sz="3000" dirty="0">
                <a:solidFill>
                  <a:schemeClr val="lt2"/>
                </a:solidFill>
                <a:latin typeface="Impact"/>
                <a:ea typeface="Impact"/>
                <a:cs typeface="Impact"/>
                <a:sym typeface="Impact"/>
              </a:rPr>
              <a:t>THE TIMELINE</a:t>
            </a:r>
          </a:p>
        </p:txBody>
      </p:sp>
      <p:sp>
        <p:nvSpPr>
          <p:cNvPr id="116" name="Google Shape;242;p7"/>
          <p:cNvSpPr txBox="1"/>
          <p:nvPr/>
        </p:nvSpPr>
        <p:spPr>
          <a:xfrm>
            <a:off x="24368" y="3407138"/>
            <a:ext cx="1403948" cy="1131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rgbClr val="000000"/>
              </a:buClr>
              <a:buSzPts val="1500"/>
            </a:pPr>
            <a:r>
              <a:rPr lang="en-IN" sz="1200" dirty="0">
                <a:solidFill>
                  <a:schemeClr val="bg1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The Inception. The itch.</a:t>
            </a:r>
            <a:endParaRPr sz="1200" dirty="0">
              <a:solidFill>
                <a:schemeClr val="bg1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algn="ctr">
              <a:buClr>
                <a:srgbClr val="000000"/>
              </a:buClr>
              <a:buSzPts val="1500"/>
            </a:pPr>
            <a:endParaRPr sz="1200" dirty="0">
              <a:solidFill>
                <a:schemeClr val="bg1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algn="ctr">
              <a:buClr>
                <a:srgbClr val="000000"/>
              </a:buClr>
              <a:buSzPts val="1500"/>
            </a:pPr>
            <a:r>
              <a:rPr lang="en-IN" sz="1200" dirty="0">
                <a:solidFill>
                  <a:schemeClr val="bg1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First 4 months of the business and 4 clients to boast of. </a:t>
            </a:r>
            <a:endParaRPr sz="1200" dirty="0">
              <a:solidFill>
                <a:schemeClr val="bg1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</p:txBody>
      </p:sp>
      <p:sp>
        <p:nvSpPr>
          <p:cNvPr id="117" name="Google Shape;246;p7"/>
          <p:cNvSpPr txBox="1"/>
          <p:nvPr/>
        </p:nvSpPr>
        <p:spPr>
          <a:xfrm>
            <a:off x="1574167" y="2425816"/>
            <a:ext cx="1398446" cy="1968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chemeClr val="lt2"/>
              </a:buClr>
              <a:buSzPts val="15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More clients invest their trust in us .</a:t>
            </a: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marL="71434" algn="ctr">
              <a:buClr>
                <a:schemeClr val="dk1"/>
              </a:buClr>
              <a:buSzPts val="1500"/>
            </a:pPr>
            <a:endParaRPr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algn="ctr">
              <a:buClr>
                <a:schemeClr val="lt2"/>
              </a:buClr>
              <a:buSzPts val="15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HOLOVSN and HOLOMIST take the industry by storm.</a:t>
            </a: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marL="71434" algn="ctr">
              <a:buClr>
                <a:schemeClr val="dk1"/>
              </a:buClr>
              <a:buSzPts val="1500"/>
            </a:pPr>
            <a:endParaRPr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algn="ctr">
              <a:buClr>
                <a:schemeClr val="lt2"/>
              </a:buClr>
              <a:buSzPts val="15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Distribution channel established in 8 cities</a:t>
            </a: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</p:txBody>
      </p:sp>
      <p:sp>
        <p:nvSpPr>
          <p:cNvPr id="118" name="Google Shape;247;p7"/>
          <p:cNvSpPr txBox="1"/>
          <p:nvPr/>
        </p:nvSpPr>
        <p:spPr>
          <a:xfrm>
            <a:off x="3080984" y="1946597"/>
            <a:ext cx="1452603" cy="22002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chemeClr val="lt2"/>
              </a:buClr>
              <a:buSzPts val="12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Design and Production studio gets our creative juices flowing.</a:t>
            </a:r>
          </a:p>
          <a:p>
            <a:pPr algn="ctr">
              <a:buClr>
                <a:schemeClr val="lt2"/>
              </a:buClr>
              <a:buSzPts val="1200"/>
            </a:pP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algn="ctr">
              <a:buClr>
                <a:schemeClr val="lt2"/>
              </a:buClr>
              <a:buSzPts val="12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DIGIPLAY gains traction. Activations at their peak with the brands.</a:t>
            </a:r>
          </a:p>
          <a:p>
            <a:pPr algn="ctr">
              <a:buClr>
                <a:schemeClr val="lt2"/>
              </a:buClr>
              <a:buSzPts val="1200"/>
            </a:pP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algn="ctr">
              <a:buClr>
                <a:schemeClr val="lt2"/>
              </a:buClr>
              <a:buSzPts val="12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International events executed and Middle East presence is established.</a:t>
            </a: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marL="57147" algn="ctr">
              <a:buClr>
                <a:schemeClr val="dk1"/>
              </a:buClr>
              <a:buSzPts val="1200"/>
            </a:pPr>
            <a:endParaRPr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marL="57147" algn="ctr">
              <a:buClr>
                <a:schemeClr val="dk1"/>
              </a:buClr>
              <a:buSzPts val="1200"/>
            </a:pPr>
            <a:endParaRPr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</p:txBody>
      </p:sp>
      <p:sp>
        <p:nvSpPr>
          <p:cNvPr id="119" name="Google Shape;248;p7"/>
          <p:cNvSpPr txBox="1"/>
          <p:nvPr/>
        </p:nvSpPr>
        <p:spPr>
          <a:xfrm>
            <a:off x="4620975" y="2574481"/>
            <a:ext cx="1333335" cy="1454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chemeClr val="lt2"/>
              </a:buClr>
              <a:buSzPts val="15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Bigger Team Bigger facility .</a:t>
            </a: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marL="71434" algn="ctr">
              <a:buClr>
                <a:schemeClr val="dk1"/>
              </a:buClr>
              <a:buSzPts val="1500"/>
            </a:pPr>
            <a:endParaRPr lang="en-US"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marL="71434" algn="ctr">
              <a:buClr>
                <a:schemeClr val="dk1"/>
              </a:buClr>
              <a:buSzPts val="1500"/>
            </a:pPr>
            <a:r>
              <a:rPr lang="en-US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Franchise network expands to 20 distributors.</a:t>
            </a:r>
            <a:endParaRPr lang="en-US"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  <a:p>
            <a:pPr marL="71434" algn="ctr">
              <a:buClr>
                <a:schemeClr val="dk1"/>
              </a:buClr>
              <a:buSzPts val="1500"/>
            </a:pPr>
            <a:endParaRPr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marL="71434" algn="ctr">
              <a:buClr>
                <a:schemeClr val="dk1"/>
              </a:buClr>
              <a:buSzPts val="1500"/>
            </a:pPr>
            <a:endParaRPr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algn="ctr">
              <a:buClr>
                <a:schemeClr val="lt2"/>
              </a:buClr>
              <a:buSzPts val="15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Sustainability &amp; Hardihood </a:t>
            </a:r>
            <a:endParaRPr sz="1200" dirty="0">
              <a:solidFill>
                <a:srgbClr val="000000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</p:txBody>
      </p:sp>
      <p:sp>
        <p:nvSpPr>
          <p:cNvPr id="120" name="Google Shape;249;p7"/>
          <p:cNvSpPr txBox="1"/>
          <p:nvPr/>
        </p:nvSpPr>
        <p:spPr>
          <a:xfrm>
            <a:off x="-10735" y="2548419"/>
            <a:ext cx="1480763" cy="85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rgbClr val="000000"/>
              </a:buClr>
              <a:buSzPts val="3733"/>
            </a:pPr>
            <a:r>
              <a:rPr lang="en-IN" sz="2400" b="1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2017</a:t>
            </a:r>
            <a:endParaRPr sz="825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  <a:buSzPts val="1333"/>
            </a:pPr>
            <a:r>
              <a:rPr lang="en-IN" sz="825" b="1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ORIGINS</a:t>
            </a:r>
            <a:endParaRPr sz="825" b="1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1" name="Google Shape;251;p7"/>
          <p:cNvSpPr txBox="1"/>
          <p:nvPr/>
        </p:nvSpPr>
        <p:spPr>
          <a:xfrm>
            <a:off x="1383828" y="1447553"/>
            <a:ext cx="1777411" cy="791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rgbClr val="000000"/>
              </a:buClr>
              <a:buSzPts val="3733"/>
            </a:pPr>
            <a:r>
              <a:rPr lang="en-IN" sz="2400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2018</a:t>
            </a:r>
            <a:endParaRPr sz="8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  <a:buSzPts val="1333"/>
            </a:pPr>
            <a:r>
              <a:rPr lang="en-IN" sz="825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PREPARE</a:t>
            </a:r>
            <a:endParaRPr sz="825" b="1" dirty="0">
              <a:solidFill>
                <a:schemeClr val="l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254;p7"/>
          <p:cNvSpPr txBox="1"/>
          <p:nvPr/>
        </p:nvSpPr>
        <p:spPr>
          <a:xfrm>
            <a:off x="2883908" y="968333"/>
            <a:ext cx="1777411" cy="791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rgbClr val="000000"/>
              </a:buClr>
              <a:buSzPts val="3733"/>
            </a:pPr>
            <a:r>
              <a:rPr lang="en-IN" sz="2400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2019</a:t>
            </a:r>
            <a:endParaRPr sz="8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  <a:buSzPts val="1333"/>
            </a:pPr>
            <a:r>
              <a:rPr lang="en-IN" sz="825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STABILISE</a:t>
            </a:r>
            <a:endParaRPr sz="825" b="1" dirty="0">
              <a:solidFill>
                <a:schemeClr val="l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3" name="Google Shape;257;p7"/>
          <p:cNvSpPr txBox="1"/>
          <p:nvPr/>
        </p:nvSpPr>
        <p:spPr>
          <a:xfrm>
            <a:off x="4398937" y="1666635"/>
            <a:ext cx="1777411" cy="807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rgbClr val="000000"/>
              </a:buClr>
              <a:buSzPts val="3733"/>
            </a:pPr>
            <a:r>
              <a:rPr lang="en-IN" sz="2400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2020</a:t>
            </a:r>
            <a:endParaRPr sz="8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  <a:buSzPts val="1333"/>
            </a:pPr>
            <a:r>
              <a:rPr lang="en-IN" sz="825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ACCELERATE</a:t>
            </a:r>
            <a:endParaRPr sz="8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  <a:buSzPts val="1333"/>
            </a:pPr>
            <a:endParaRPr sz="825" b="1" dirty="0">
              <a:solidFill>
                <a:schemeClr val="lt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4" name="Google Shape;257;p7"/>
          <p:cNvSpPr txBox="1"/>
          <p:nvPr/>
        </p:nvSpPr>
        <p:spPr>
          <a:xfrm>
            <a:off x="5894244" y="1973928"/>
            <a:ext cx="1777411" cy="807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rgbClr val="000000"/>
              </a:buClr>
              <a:buSzPts val="3733"/>
            </a:pPr>
            <a:r>
              <a:rPr lang="en-IN" sz="2400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2021</a:t>
            </a:r>
            <a:endParaRPr sz="8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>
              <a:buClr>
                <a:srgbClr val="000000"/>
              </a:buClr>
              <a:buSzPts val="1333"/>
            </a:pPr>
            <a:r>
              <a:rPr lang="en-US" sz="825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ADAPTATION</a:t>
            </a:r>
          </a:p>
        </p:txBody>
      </p:sp>
      <p:sp>
        <p:nvSpPr>
          <p:cNvPr id="125" name="Google Shape;248;p7"/>
          <p:cNvSpPr txBox="1"/>
          <p:nvPr/>
        </p:nvSpPr>
        <p:spPr>
          <a:xfrm>
            <a:off x="6100160" y="2927184"/>
            <a:ext cx="1384323" cy="1454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chemeClr val="lt2"/>
              </a:buClr>
              <a:buSzPts val="15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Revolutionized and successfully pivoted to  digital tech.</a:t>
            </a:r>
          </a:p>
          <a:p>
            <a:pPr algn="ctr">
              <a:buClr>
                <a:schemeClr val="lt2"/>
              </a:buClr>
              <a:buSzPts val="1500"/>
            </a:pPr>
            <a:endParaRPr lang="en-IN"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algn="ctr">
              <a:buClr>
                <a:schemeClr val="lt2"/>
              </a:buClr>
              <a:buSzPts val="1500"/>
            </a:pPr>
            <a:r>
              <a:rPr lang="en-IN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  <a:sym typeface="Raleway"/>
              </a:rPr>
              <a:t>Augmented reality, Artificial intelligence and virtual conferences take forefront.</a:t>
            </a:r>
          </a:p>
        </p:txBody>
      </p:sp>
      <p:sp>
        <p:nvSpPr>
          <p:cNvPr id="19" name="Google Shape;257;p7"/>
          <p:cNvSpPr txBox="1"/>
          <p:nvPr/>
        </p:nvSpPr>
        <p:spPr>
          <a:xfrm>
            <a:off x="7452087" y="1181654"/>
            <a:ext cx="1777411" cy="807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4" tIns="34273" rIns="68564" bIns="34273" anchor="t" anchorCtr="0">
            <a:noAutofit/>
          </a:bodyPr>
          <a:lstStyle/>
          <a:p>
            <a:pPr algn="ctr">
              <a:buClr>
                <a:srgbClr val="000000"/>
              </a:buClr>
              <a:buSzPts val="3733"/>
            </a:pPr>
            <a:r>
              <a:rPr lang="en-IN" sz="2400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2022</a:t>
            </a:r>
            <a:endParaRPr sz="825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>
              <a:buClr>
                <a:srgbClr val="000000"/>
              </a:buClr>
              <a:buSzPts val="1333"/>
            </a:pPr>
            <a:r>
              <a:rPr lang="en-US" sz="825" b="1" dirty="0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DISRUPTION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845491" y="2238756"/>
            <a:ext cx="12460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lt2"/>
              </a:buClr>
              <a:buSzPts val="1500"/>
            </a:pPr>
            <a:r>
              <a:rPr lang="en-US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</a:rPr>
              <a:t>Global </a:t>
            </a:r>
            <a:r>
              <a:rPr lang="en-US" sz="1200" dirty="0" smtClean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</a:rPr>
              <a:t>Expansion</a:t>
            </a:r>
          </a:p>
          <a:p>
            <a:pPr algn="ctr">
              <a:buClr>
                <a:schemeClr val="lt2"/>
              </a:buClr>
              <a:buSzPts val="1500"/>
            </a:pPr>
            <a:endParaRPr lang="en-US"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</a:endParaRPr>
          </a:p>
          <a:p>
            <a:pPr algn="ctr">
              <a:buClr>
                <a:schemeClr val="lt2"/>
              </a:buClr>
              <a:buSzPts val="1500"/>
            </a:pPr>
            <a:r>
              <a:rPr lang="en-US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</a:rPr>
              <a:t>Penetration in </a:t>
            </a:r>
            <a:r>
              <a:rPr lang="en-US" sz="1200" dirty="0" smtClean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</a:rPr>
              <a:t>Metaverse</a:t>
            </a:r>
          </a:p>
          <a:p>
            <a:pPr algn="ctr">
              <a:buClr>
                <a:schemeClr val="lt2"/>
              </a:buClr>
              <a:buSzPts val="1500"/>
            </a:pPr>
            <a:endParaRPr lang="en-US" sz="1200" dirty="0">
              <a:solidFill>
                <a:schemeClr val="lt2"/>
              </a:solidFill>
              <a:latin typeface="Lato Light" panose="020B0604020202020204" charset="0"/>
              <a:ea typeface="Lato Light" panose="020B0604020202020204" charset="0"/>
              <a:cs typeface="Lato Light" panose="020B0604020202020204" charset="0"/>
            </a:endParaRPr>
          </a:p>
          <a:p>
            <a:pPr algn="ctr">
              <a:buClr>
                <a:schemeClr val="lt2"/>
              </a:buClr>
              <a:buSzPts val="1500"/>
            </a:pPr>
            <a:r>
              <a:rPr lang="en-US" sz="1200" dirty="0">
                <a:solidFill>
                  <a:schemeClr val="lt2"/>
                </a:solidFill>
                <a:latin typeface="Lato Light" panose="020B0604020202020204" charset="0"/>
                <a:ea typeface="Lato Light" panose="020B0604020202020204" charset="0"/>
                <a:cs typeface="Lato Light" panose="020B0604020202020204" charset="0"/>
              </a:rPr>
              <a:t>Pivoting more towards digital solutions to integrate scalability</a:t>
            </a:r>
          </a:p>
        </p:txBody>
      </p:sp>
    </p:spTree>
    <p:extLst>
      <p:ext uri="{BB962C8B-B14F-4D97-AF65-F5344CB8AC3E}">
        <p14:creationId xmlns:p14="http://schemas.microsoft.com/office/powerpoint/2010/main" val="150689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83" grpId="0" animBg="1"/>
      <p:bldP spid="84" grpId="0" animBg="1"/>
      <p:bldP spid="85" grpId="0" animBg="1"/>
      <p:bldP spid="86" grpId="0" animBg="1"/>
      <p:bldP spid="8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biLevel thresh="50000"/>
          </a:blip>
          <a:stretch>
            <a:fillRect/>
          </a:stretch>
        </p:blipFill>
        <p:spPr>
          <a:xfrm>
            <a:off x="1354106" y="1187018"/>
            <a:ext cx="6284536" cy="2858484"/>
          </a:xfrm>
          <a:prstGeom prst="rect">
            <a:avLst/>
          </a:prstGeom>
        </p:spPr>
      </p:pic>
      <p:sp>
        <p:nvSpPr>
          <p:cNvPr id="2" name="Google Shape;630;p105">
            <a:extLst>
              <a:ext uri="{FF2B5EF4-FFF2-40B4-BE49-F238E27FC236}">
                <a16:creationId xmlns="" xmlns:a16="http://schemas.microsoft.com/office/drawing/2014/main" id="{CA9A4BB5-B733-496C-9ECC-38A65CDA3ABA}"/>
              </a:ext>
            </a:extLst>
          </p:cNvPr>
          <p:cNvSpPr txBox="1"/>
          <p:nvPr/>
        </p:nvSpPr>
        <p:spPr>
          <a:xfrm>
            <a:off x="2083210" y="4317506"/>
            <a:ext cx="3081709" cy="38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endParaRPr sz="253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sp>
        <p:nvSpPr>
          <p:cNvPr id="22" name="Google Shape;651;p107">
            <a:extLst>
              <a:ext uri="{FF2B5EF4-FFF2-40B4-BE49-F238E27FC236}">
                <a16:creationId xmlns="" xmlns:a16="http://schemas.microsoft.com/office/drawing/2014/main" id="{F5A7A965-CD28-4FCC-B35F-4FDD50CB6977}"/>
              </a:ext>
            </a:extLst>
          </p:cNvPr>
          <p:cNvSpPr txBox="1"/>
          <p:nvPr/>
        </p:nvSpPr>
        <p:spPr>
          <a:xfrm>
            <a:off x="402253" y="377060"/>
            <a:ext cx="3687929" cy="58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119" tIns="17138" rIns="17119" bIns="17138" anchor="ctr" anchorCtr="0">
            <a:spAutoFit/>
          </a:bodyPr>
          <a:lstStyle/>
          <a:p>
            <a:r>
              <a:rPr lang="en-US" sz="3600" dirty="0" smtClean="0">
                <a:solidFill>
                  <a:srgbClr val="7D7D7D"/>
                </a:solidFill>
                <a:latin typeface="Lato" panose="020F0502020204030203" pitchFamily="34" charset="0"/>
                <a:ea typeface="Montserrat Black"/>
                <a:cs typeface="Montserrat Black"/>
                <a:sym typeface="Montserrat Black"/>
              </a:rPr>
              <a:t>Our</a:t>
            </a:r>
            <a:r>
              <a:rPr lang="en-US" sz="3600" dirty="0" smtClean="0">
                <a:solidFill>
                  <a:schemeClr val="bg1"/>
                </a:solidFill>
                <a:latin typeface="Lato" panose="020F0502020204030203" pitchFamily="34" charset="0"/>
                <a:ea typeface="Montserrat Black"/>
                <a:cs typeface="Montserrat Black"/>
                <a:sym typeface="Montserrat Black"/>
              </a:rPr>
              <a:t> Competition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98C98D30-A7C4-4160-94B6-48E7A6FC5CD8}"/>
              </a:ext>
            </a:extLst>
          </p:cNvPr>
          <p:cNvGrpSpPr/>
          <p:nvPr/>
        </p:nvGrpSpPr>
        <p:grpSpPr>
          <a:xfrm>
            <a:off x="8767876" y="166168"/>
            <a:ext cx="574768" cy="388328"/>
            <a:chOff x="-569048" y="443115"/>
            <a:chExt cx="1532714" cy="1035541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="" xmlns:a16="http://schemas.microsoft.com/office/drawing/2014/main" id="{40936BD7-C382-4F21-81B7-C2E6F6981102}"/>
                </a:ext>
              </a:extLst>
            </p:cNvPr>
            <p:cNvSpPr/>
            <p:nvPr/>
          </p:nvSpPr>
          <p:spPr>
            <a:xfrm>
              <a:off x="-569048" y="443115"/>
              <a:ext cx="1532714" cy="1035541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  <p:sp>
          <p:nvSpPr>
            <p:cNvPr id="13" name="TextBox 5">
              <a:extLst>
                <a:ext uri="{FF2B5EF4-FFF2-40B4-BE49-F238E27FC236}">
                  <a16:creationId xmlns="" xmlns:a16="http://schemas.microsoft.com/office/drawing/2014/main" id="{DB7828E6-82AE-464E-9703-09CFB53B6650}"/>
                </a:ext>
              </a:extLst>
            </p:cNvPr>
            <p:cNvSpPr txBox="1"/>
            <p:nvPr/>
          </p:nvSpPr>
          <p:spPr>
            <a:xfrm>
              <a:off x="-325421" y="637747"/>
              <a:ext cx="875968" cy="64628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7136" tIns="17136" rIns="17136" bIns="17136" anchor="ctr">
              <a:spAutoFit/>
            </a:bodyPr>
            <a:lstStyle>
              <a:lvl1pPr>
                <a:defRPr sz="8000" spc="2000">
                  <a:solidFill>
                    <a:srgbClr val="FFFFFF"/>
                  </a:solidFill>
                  <a:latin typeface="Asap Condensed"/>
                  <a:ea typeface="Asap Condensed"/>
                  <a:cs typeface="Asap Condensed"/>
                  <a:sym typeface="Asap Condensed"/>
                </a:defRPr>
              </a:lvl1pPr>
            </a:lstStyle>
            <a:p>
              <a:r>
                <a:rPr lang="en-US" sz="1350" b="1" kern="10000" spc="0" dirty="0">
                  <a:solidFill>
                    <a:schemeClr val="bg1"/>
                  </a:solidFill>
                  <a:latin typeface="Lato" panose="020F05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4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77043" y="1970010"/>
            <a:ext cx="1023341" cy="102334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34434" y="2781300"/>
            <a:ext cx="1127663" cy="112766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06506" y="1970010"/>
            <a:ext cx="1083001" cy="1087215"/>
          </a:xfrm>
          <a:prstGeom prst="rect">
            <a:avLst/>
          </a:prstGeom>
        </p:spPr>
      </p:pic>
      <p:sp>
        <p:nvSpPr>
          <p:cNvPr id="20" name="Rectangle: Rounded Corners 8">
            <a:extLst>
              <a:ext uri="{FF2B5EF4-FFF2-40B4-BE49-F238E27FC236}">
                <a16:creationId xmlns="" xmlns:a16="http://schemas.microsoft.com/office/drawing/2014/main" id="{C714BF6F-1A2F-4E22-B0BB-0C3080172195}"/>
              </a:ext>
            </a:extLst>
          </p:cNvPr>
          <p:cNvSpPr/>
          <p:nvPr/>
        </p:nvSpPr>
        <p:spPr>
          <a:xfrm rot="16200000">
            <a:off x="81381" y="3961084"/>
            <a:ext cx="914854" cy="288544"/>
          </a:xfrm>
          <a:prstGeom prst="roundRect">
            <a:avLst>
              <a:gd name="adj" fmla="val 50000"/>
            </a:avLst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sp>
        <p:nvSpPr>
          <p:cNvPr id="21" name="Rectangle: Rounded Corners 7">
            <a:extLst>
              <a:ext uri="{FF2B5EF4-FFF2-40B4-BE49-F238E27FC236}">
                <a16:creationId xmlns="" xmlns:a16="http://schemas.microsoft.com/office/drawing/2014/main" id="{84024E6B-936C-43C3-ACB9-3B7008471872}"/>
              </a:ext>
            </a:extLst>
          </p:cNvPr>
          <p:cNvSpPr/>
          <p:nvPr/>
        </p:nvSpPr>
        <p:spPr>
          <a:xfrm rot="16200000">
            <a:off x="-1415354" y="5701648"/>
            <a:ext cx="3001667" cy="723938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sp>
        <p:nvSpPr>
          <p:cNvPr id="23" name="Rectangle: Rounded Corners 9">
            <a:extLst>
              <a:ext uri="{FF2B5EF4-FFF2-40B4-BE49-F238E27FC236}">
                <a16:creationId xmlns="" xmlns:a16="http://schemas.microsoft.com/office/drawing/2014/main" id="{E5F5E441-1B9C-4A07-AC93-2C5239881600}"/>
              </a:ext>
            </a:extLst>
          </p:cNvPr>
          <p:cNvSpPr/>
          <p:nvPr/>
        </p:nvSpPr>
        <p:spPr>
          <a:xfrm rot="16200000">
            <a:off x="-92326" y="4429953"/>
            <a:ext cx="1262268" cy="493367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56503" y="4396195"/>
            <a:ext cx="566977" cy="560881"/>
          </a:xfrm>
          <a:prstGeom prst="rect">
            <a:avLst/>
          </a:prstGeom>
        </p:spPr>
      </p:pic>
      <p:pic>
        <p:nvPicPr>
          <p:cNvPr id="4098" name="Picture 2" descr="Virtual Reality Servic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939" y="1846566"/>
            <a:ext cx="1200941" cy="2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Lazulite"/>
          <p:cNvPicPr>
            <a:picLocks noChangeAspect="1" noChangeArrowheads="1"/>
          </p:cNvPicPr>
          <p:nvPr/>
        </p:nvPicPr>
        <p:blipFill>
          <a:blip r:embed="rId12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184" y="3057225"/>
            <a:ext cx="1166206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www.ronin.co.in/assets/logo_2.png"/>
          <p:cNvPicPr>
            <a:picLocks noChangeAspect="1" noChangeArrowheads="1"/>
          </p:cNvPicPr>
          <p:nvPr/>
        </p:nvPicPr>
        <p:blipFill>
          <a:blip r:embed="rId1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657" y="1773414"/>
            <a:ext cx="1065348" cy="3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Wootclub - Brand Activation Agency | Experiential Marketing Solutions"/>
          <p:cNvPicPr>
            <a:picLocks noChangeAspect="1" noChangeArrowheads="1"/>
          </p:cNvPicPr>
          <p:nvPr/>
        </p:nvPicPr>
        <p:blipFill>
          <a:blip r:embed="rId1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146" y="2494743"/>
            <a:ext cx="1128889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70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51;p107">
            <a:extLst>
              <a:ext uri="{FF2B5EF4-FFF2-40B4-BE49-F238E27FC236}">
                <a16:creationId xmlns="" xmlns:a16="http://schemas.microsoft.com/office/drawing/2014/main" id="{8F3AE1F5-E604-4D6A-8E50-04F085631163}"/>
              </a:ext>
            </a:extLst>
          </p:cNvPr>
          <p:cNvSpPr txBox="1"/>
          <p:nvPr/>
        </p:nvSpPr>
        <p:spPr>
          <a:xfrm>
            <a:off x="785514" y="214312"/>
            <a:ext cx="4153848" cy="58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119" tIns="17138" rIns="17119" bIns="17138" anchor="ctr" anchorCtr="0">
            <a:spAutoFit/>
          </a:bodyPr>
          <a:lstStyle/>
          <a:p>
            <a:r>
              <a:rPr lang="en-US" sz="3600" dirty="0" smtClean="0">
                <a:solidFill>
                  <a:srgbClr val="7D7D7D"/>
                </a:solidFill>
                <a:latin typeface="Lato" panose="020F0502020204030203" pitchFamily="34" charset="0"/>
                <a:ea typeface="Montserrat Black"/>
                <a:cs typeface="Montserrat Black"/>
                <a:sym typeface="Montserrat Black"/>
              </a:rPr>
              <a:t>Why</a:t>
            </a:r>
            <a:r>
              <a:rPr lang="en-US" sz="3600" dirty="0" smtClean="0">
                <a:solidFill>
                  <a:schemeClr val="bg1"/>
                </a:solidFill>
                <a:latin typeface="Lato" panose="020F0502020204030203" pitchFamily="34" charset="0"/>
                <a:ea typeface="Montserrat Black"/>
                <a:cs typeface="Montserrat Black"/>
                <a:sym typeface="Montserrat Black"/>
              </a:rPr>
              <a:t> Choose Us</a:t>
            </a:r>
            <a:endParaRPr sz="36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96A54DDB-2C7E-4A92-BE07-9B93AEF81C2F}"/>
              </a:ext>
            </a:extLst>
          </p:cNvPr>
          <p:cNvSpPr/>
          <p:nvPr/>
        </p:nvSpPr>
        <p:spPr>
          <a:xfrm rot="16200000">
            <a:off x="7649275" y="-423139"/>
            <a:ext cx="2295311" cy="553580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A30A56B6-F758-4467-B5C0-98AFE1109545}"/>
              </a:ext>
            </a:extLst>
          </p:cNvPr>
          <p:cNvSpPr/>
          <p:nvPr/>
        </p:nvSpPr>
        <p:spPr>
          <a:xfrm rot="16200000">
            <a:off x="1364040" y="5039728"/>
            <a:ext cx="1540371" cy="493367"/>
          </a:xfrm>
          <a:prstGeom prst="roundRect">
            <a:avLst>
              <a:gd name="adj" fmla="val 50000"/>
            </a:avLst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40D864CD-8AEC-461C-A95E-F3E6C85E0B6E}"/>
              </a:ext>
            </a:extLst>
          </p:cNvPr>
          <p:cNvSpPr/>
          <p:nvPr/>
        </p:nvSpPr>
        <p:spPr>
          <a:xfrm rot="16200000">
            <a:off x="8048857" y="489913"/>
            <a:ext cx="965230" cy="377267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D4560ED1-745B-4948-A034-F2EC3C0CC758}"/>
              </a:ext>
            </a:extLst>
          </p:cNvPr>
          <p:cNvGrpSpPr/>
          <p:nvPr/>
        </p:nvGrpSpPr>
        <p:grpSpPr>
          <a:xfrm>
            <a:off x="-213393" y="239155"/>
            <a:ext cx="586099" cy="242356"/>
            <a:chOff x="-569048" y="10093"/>
            <a:chExt cx="1562930" cy="1901602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="" xmlns:a16="http://schemas.microsoft.com/office/drawing/2014/main" id="{7D82C0E0-2833-438E-A57F-E25A7251EB01}"/>
                </a:ext>
              </a:extLst>
            </p:cNvPr>
            <p:cNvSpPr/>
            <p:nvPr/>
          </p:nvSpPr>
          <p:spPr>
            <a:xfrm>
              <a:off x="-569048" y="443115"/>
              <a:ext cx="1532714" cy="1035541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  <p:sp>
          <p:nvSpPr>
            <p:cNvPr id="13" name="TextBox 5">
              <a:extLst>
                <a:ext uri="{FF2B5EF4-FFF2-40B4-BE49-F238E27FC236}">
                  <a16:creationId xmlns="" xmlns:a16="http://schemas.microsoft.com/office/drawing/2014/main" id="{8F83F894-3B3D-445B-9F3B-68D2AAFD534C}"/>
                </a:ext>
              </a:extLst>
            </p:cNvPr>
            <p:cNvSpPr txBox="1"/>
            <p:nvPr/>
          </p:nvSpPr>
          <p:spPr>
            <a:xfrm>
              <a:off x="117914" y="10093"/>
              <a:ext cx="875968" cy="190160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7136" tIns="17136" rIns="17136" bIns="17136" anchor="ctr">
              <a:spAutoFit/>
            </a:bodyPr>
            <a:lstStyle>
              <a:lvl1pPr>
                <a:defRPr sz="8000" spc="2000">
                  <a:solidFill>
                    <a:srgbClr val="FFFFFF"/>
                  </a:solidFill>
                  <a:latin typeface="Asap Condensed"/>
                  <a:ea typeface="Asap Condensed"/>
                  <a:cs typeface="Asap Condensed"/>
                  <a:sym typeface="Asap Condensed"/>
                </a:defRPr>
              </a:lvl1pPr>
            </a:lstStyle>
            <a:p>
              <a:r>
                <a:rPr lang="en-US" sz="1350" b="1" kern="10000" spc="0" dirty="0">
                  <a:solidFill>
                    <a:schemeClr val="bg1"/>
                  </a:solidFill>
                  <a:latin typeface="Lato" panose="020F05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5</a:t>
              </a:r>
            </a:p>
          </p:txBody>
        </p:sp>
      </p:grpSp>
      <p:sp>
        <p:nvSpPr>
          <p:cNvPr id="92" name="Hexagon 91">
            <a:extLst>
              <a:ext uri="{FF2B5EF4-FFF2-40B4-BE49-F238E27FC236}">
                <a16:creationId xmlns="" xmlns:a16="http://schemas.microsoft.com/office/drawing/2014/main" id="{402BFD05-0CE9-460E-8E4D-7B942BAE386E}"/>
              </a:ext>
            </a:extLst>
          </p:cNvPr>
          <p:cNvSpPr/>
          <p:nvPr/>
        </p:nvSpPr>
        <p:spPr>
          <a:xfrm rot="5400000">
            <a:off x="13798515" y="4246857"/>
            <a:ext cx="2081001" cy="2167289"/>
          </a:xfrm>
          <a:prstGeom prst="hexag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936">
              <a:latin typeface="Lato" panose="020F0502020204030203" pitchFamily="34" charset="0"/>
            </a:endParaRPr>
          </a:p>
        </p:txBody>
      </p:sp>
      <p:grpSp>
        <p:nvGrpSpPr>
          <p:cNvPr id="93" name="Google Shape;225;p6"/>
          <p:cNvGrpSpPr/>
          <p:nvPr/>
        </p:nvGrpSpPr>
        <p:grpSpPr>
          <a:xfrm>
            <a:off x="13998232" y="4257653"/>
            <a:ext cx="837282" cy="608728"/>
            <a:chOff x="6791" y="3505"/>
            <a:chExt cx="222" cy="187"/>
          </a:xfrm>
          <a:solidFill>
            <a:schemeClr val="accent4">
              <a:lumMod val="50000"/>
            </a:schemeClr>
          </a:solidFill>
        </p:grpSpPr>
        <p:sp>
          <p:nvSpPr>
            <p:cNvPr id="94" name="Google Shape;226;p6"/>
            <p:cNvSpPr/>
            <p:nvPr/>
          </p:nvSpPr>
          <p:spPr>
            <a:xfrm>
              <a:off x="6806" y="3626"/>
              <a:ext cx="36" cy="66"/>
            </a:xfrm>
            <a:custGeom>
              <a:avLst/>
              <a:gdLst/>
              <a:ahLst/>
              <a:cxnLst/>
              <a:rect l="l" t="t" r="r" b="b"/>
              <a:pathLst>
                <a:path w="537" h="1003" extrusionOk="0">
                  <a:moveTo>
                    <a:pt x="537" y="0"/>
                  </a:moveTo>
                  <a:lnTo>
                    <a:pt x="537" y="944"/>
                  </a:lnTo>
                  <a:lnTo>
                    <a:pt x="535" y="960"/>
                  </a:lnTo>
                  <a:lnTo>
                    <a:pt x="529" y="974"/>
                  </a:lnTo>
                  <a:lnTo>
                    <a:pt x="520" y="986"/>
                  </a:lnTo>
                  <a:lnTo>
                    <a:pt x="508" y="995"/>
                  </a:lnTo>
                  <a:lnTo>
                    <a:pt x="493" y="1001"/>
                  </a:lnTo>
                  <a:lnTo>
                    <a:pt x="477" y="1003"/>
                  </a:lnTo>
                  <a:lnTo>
                    <a:pt x="61" y="1003"/>
                  </a:lnTo>
                  <a:lnTo>
                    <a:pt x="44" y="1001"/>
                  </a:lnTo>
                  <a:lnTo>
                    <a:pt x="30" y="995"/>
                  </a:lnTo>
                  <a:lnTo>
                    <a:pt x="18" y="986"/>
                  </a:lnTo>
                  <a:lnTo>
                    <a:pt x="8" y="973"/>
                  </a:lnTo>
                  <a:lnTo>
                    <a:pt x="2" y="959"/>
                  </a:lnTo>
                  <a:lnTo>
                    <a:pt x="0" y="944"/>
                  </a:lnTo>
                  <a:lnTo>
                    <a:pt x="0" y="407"/>
                  </a:lnTo>
                  <a:lnTo>
                    <a:pt x="43" y="402"/>
                  </a:lnTo>
                  <a:lnTo>
                    <a:pt x="86" y="391"/>
                  </a:lnTo>
                  <a:lnTo>
                    <a:pt x="126" y="376"/>
                  </a:lnTo>
                  <a:lnTo>
                    <a:pt x="165" y="355"/>
                  </a:lnTo>
                  <a:lnTo>
                    <a:pt x="201" y="330"/>
                  </a:lnTo>
                  <a:lnTo>
                    <a:pt x="235" y="301"/>
                  </a:lnTo>
                  <a:lnTo>
                    <a:pt x="5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50756" tIns="75357" rIns="150756" bIns="75357" anchor="t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</a:pPr>
              <a:endParaRPr sz="1484">
                <a:solidFill>
                  <a:schemeClr val="dk1"/>
                </a:solidFill>
                <a:latin typeface="Lato" panose="020F0502020204030203" pitchFamily="34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227;p6"/>
            <p:cNvSpPr/>
            <p:nvPr/>
          </p:nvSpPr>
          <p:spPr>
            <a:xfrm>
              <a:off x="6856" y="3625"/>
              <a:ext cx="35" cy="67"/>
            </a:xfrm>
            <a:custGeom>
              <a:avLst/>
              <a:gdLst/>
              <a:ahLst/>
              <a:cxnLst/>
              <a:rect l="l" t="t" r="r" b="b"/>
              <a:pathLst>
                <a:path w="537" h="1010" extrusionOk="0">
                  <a:moveTo>
                    <a:pt x="0" y="0"/>
                  </a:moveTo>
                  <a:lnTo>
                    <a:pt x="286" y="285"/>
                  </a:lnTo>
                  <a:lnTo>
                    <a:pt x="317" y="312"/>
                  </a:lnTo>
                  <a:lnTo>
                    <a:pt x="349" y="334"/>
                  </a:lnTo>
                  <a:lnTo>
                    <a:pt x="383" y="354"/>
                  </a:lnTo>
                  <a:lnTo>
                    <a:pt x="420" y="369"/>
                  </a:lnTo>
                  <a:lnTo>
                    <a:pt x="457" y="381"/>
                  </a:lnTo>
                  <a:lnTo>
                    <a:pt x="496" y="388"/>
                  </a:lnTo>
                  <a:lnTo>
                    <a:pt x="537" y="391"/>
                  </a:lnTo>
                  <a:lnTo>
                    <a:pt x="537" y="951"/>
                  </a:lnTo>
                  <a:lnTo>
                    <a:pt x="535" y="967"/>
                  </a:lnTo>
                  <a:lnTo>
                    <a:pt x="529" y="981"/>
                  </a:lnTo>
                  <a:lnTo>
                    <a:pt x="519" y="993"/>
                  </a:lnTo>
                  <a:lnTo>
                    <a:pt x="507" y="1002"/>
                  </a:lnTo>
                  <a:lnTo>
                    <a:pt x="492" y="1008"/>
                  </a:lnTo>
                  <a:lnTo>
                    <a:pt x="477" y="1010"/>
                  </a:lnTo>
                  <a:lnTo>
                    <a:pt x="60" y="1010"/>
                  </a:lnTo>
                  <a:lnTo>
                    <a:pt x="44" y="1008"/>
                  </a:lnTo>
                  <a:lnTo>
                    <a:pt x="30" y="1002"/>
                  </a:lnTo>
                  <a:lnTo>
                    <a:pt x="18" y="993"/>
                  </a:lnTo>
                  <a:lnTo>
                    <a:pt x="8" y="980"/>
                  </a:lnTo>
                  <a:lnTo>
                    <a:pt x="2" y="966"/>
                  </a:lnTo>
                  <a:lnTo>
                    <a:pt x="0" y="95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50756" tIns="75357" rIns="150756" bIns="75357" anchor="t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</a:pPr>
              <a:endParaRPr sz="1484">
                <a:solidFill>
                  <a:schemeClr val="dk1"/>
                </a:solidFill>
                <a:latin typeface="Lato" panose="020F0502020204030203" pitchFamily="34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228;p6"/>
            <p:cNvSpPr/>
            <p:nvPr/>
          </p:nvSpPr>
          <p:spPr>
            <a:xfrm>
              <a:off x="6905" y="3612"/>
              <a:ext cx="36" cy="80"/>
            </a:xfrm>
            <a:custGeom>
              <a:avLst/>
              <a:gdLst/>
              <a:ahLst/>
              <a:cxnLst/>
              <a:rect l="l" t="t" r="r" b="b"/>
              <a:pathLst>
                <a:path w="537" h="1201" extrusionOk="0">
                  <a:moveTo>
                    <a:pt x="537" y="0"/>
                  </a:moveTo>
                  <a:lnTo>
                    <a:pt x="537" y="1142"/>
                  </a:lnTo>
                  <a:lnTo>
                    <a:pt x="535" y="1158"/>
                  </a:lnTo>
                  <a:lnTo>
                    <a:pt x="529" y="1172"/>
                  </a:lnTo>
                  <a:lnTo>
                    <a:pt x="520" y="1184"/>
                  </a:lnTo>
                  <a:lnTo>
                    <a:pt x="507" y="1193"/>
                  </a:lnTo>
                  <a:lnTo>
                    <a:pt x="493" y="1199"/>
                  </a:lnTo>
                  <a:lnTo>
                    <a:pt x="478" y="1201"/>
                  </a:lnTo>
                  <a:lnTo>
                    <a:pt x="61" y="1201"/>
                  </a:lnTo>
                  <a:lnTo>
                    <a:pt x="45" y="1199"/>
                  </a:lnTo>
                  <a:lnTo>
                    <a:pt x="30" y="1193"/>
                  </a:lnTo>
                  <a:lnTo>
                    <a:pt x="18" y="1184"/>
                  </a:lnTo>
                  <a:lnTo>
                    <a:pt x="9" y="1171"/>
                  </a:lnTo>
                  <a:lnTo>
                    <a:pt x="2" y="1157"/>
                  </a:lnTo>
                  <a:lnTo>
                    <a:pt x="0" y="1142"/>
                  </a:lnTo>
                  <a:lnTo>
                    <a:pt x="0" y="523"/>
                  </a:lnTo>
                  <a:lnTo>
                    <a:pt x="32" y="501"/>
                  </a:lnTo>
                  <a:lnTo>
                    <a:pt x="60" y="475"/>
                  </a:lnTo>
                  <a:lnTo>
                    <a:pt x="5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50756" tIns="75357" rIns="150756" bIns="75357" anchor="t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</a:pPr>
              <a:endParaRPr sz="1484">
                <a:solidFill>
                  <a:schemeClr val="dk1"/>
                </a:solidFill>
                <a:latin typeface="Lato" panose="020F0502020204030203" pitchFamily="34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229;p6"/>
            <p:cNvSpPr/>
            <p:nvPr/>
          </p:nvSpPr>
          <p:spPr>
            <a:xfrm>
              <a:off x="6955" y="3566"/>
              <a:ext cx="36" cy="126"/>
            </a:xfrm>
            <a:custGeom>
              <a:avLst/>
              <a:gdLst/>
              <a:ahLst/>
              <a:cxnLst/>
              <a:rect l="l" t="t" r="r" b="b"/>
              <a:pathLst>
                <a:path w="537" h="1902" extrusionOk="0">
                  <a:moveTo>
                    <a:pt x="497" y="0"/>
                  </a:moveTo>
                  <a:lnTo>
                    <a:pt x="506" y="9"/>
                  </a:lnTo>
                  <a:lnTo>
                    <a:pt x="514" y="17"/>
                  </a:lnTo>
                  <a:lnTo>
                    <a:pt x="525" y="27"/>
                  </a:lnTo>
                  <a:lnTo>
                    <a:pt x="537" y="38"/>
                  </a:lnTo>
                  <a:lnTo>
                    <a:pt x="537" y="1843"/>
                  </a:lnTo>
                  <a:lnTo>
                    <a:pt x="535" y="1859"/>
                  </a:lnTo>
                  <a:lnTo>
                    <a:pt x="529" y="1873"/>
                  </a:lnTo>
                  <a:lnTo>
                    <a:pt x="519" y="1885"/>
                  </a:lnTo>
                  <a:lnTo>
                    <a:pt x="507" y="1894"/>
                  </a:lnTo>
                  <a:lnTo>
                    <a:pt x="493" y="1900"/>
                  </a:lnTo>
                  <a:lnTo>
                    <a:pt x="476" y="1902"/>
                  </a:lnTo>
                  <a:lnTo>
                    <a:pt x="60" y="1902"/>
                  </a:lnTo>
                  <a:lnTo>
                    <a:pt x="45" y="1900"/>
                  </a:lnTo>
                  <a:lnTo>
                    <a:pt x="29" y="1894"/>
                  </a:lnTo>
                  <a:lnTo>
                    <a:pt x="17" y="1885"/>
                  </a:lnTo>
                  <a:lnTo>
                    <a:pt x="8" y="1872"/>
                  </a:lnTo>
                  <a:lnTo>
                    <a:pt x="2" y="1858"/>
                  </a:lnTo>
                  <a:lnTo>
                    <a:pt x="0" y="1843"/>
                  </a:lnTo>
                  <a:lnTo>
                    <a:pt x="0" y="494"/>
                  </a:lnTo>
                  <a:lnTo>
                    <a:pt x="49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50756" tIns="75357" rIns="150756" bIns="75357" anchor="t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</a:pPr>
              <a:endParaRPr sz="1484">
                <a:solidFill>
                  <a:schemeClr val="dk1"/>
                </a:solidFill>
                <a:latin typeface="Lato" panose="020F0502020204030203" pitchFamily="34" charset="0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230;p6"/>
            <p:cNvSpPr/>
            <p:nvPr/>
          </p:nvSpPr>
          <p:spPr>
            <a:xfrm>
              <a:off x="6791" y="3505"/>
              <a:ext cx="222" cy="135"/>
            </a:xfrm>
            <a:custGeom>
              <a:avLst/>
              <a:gdLst/>
              <a:ahLst/>
              <a:cxnLst/>
              <a:rect l="l" t="t" r="r" b="b"/>
              <a:pathLst>
                <a:path w="3324" h="2016" extrusionOk="0">
                  <a:moveTo>
                    <a:pt x="3197" y="0"/>
                  </a:moveTo>
                  <a:lnTo>
                    <a:pt x="3208" y="0"/>
                  </a:lnTo>
                  <a:lnTo>
                    <a:pt x="3234" y="2"/>
                  </a:lnTo>
                  <a:lnTo>
                    <a:pt x="3258" y="8"/>
                  </a:lnTo>
                  <a:lnTo>
                    <a:pt x="3279" y="18"/>
                  </a:lnTo>
                  <a:lnTo>
                    <a:pt x="3296" y="32"/>
                  </a:lnTo>
                  <a:lnTo>
                    <a:pt x="3309" y="49"/>
                  </a:lnTo>
                  <a:lnTo>
                    <a:pt x="3318" y="71"/>
                  </a:lnTo>
                  <a:lnTo>
                    <a:pt x="3323" y="95"/>
                  </a:lnTo>
                  <a:lnTo>
                    <a:pt x="3324" y="123"/>
                  </a:lnTo>
                  <a:lnTo>
                    <a:pt x="3315" y="311"/>
                  </a:lnTo>
                  <a:lnTo>
                    <a:pt x="3297" y="688"/>
                  </a:lnTo>
                  <a:lnTo>
                    <a:pt x="3296" y="706"/>
                  </a:lnTo>
                  <a:lnTo>
                    <a:pt x="3292" y="726"/>
                  </a:lnTo>
                  <a:lnTo>
                    <a:pt x="3286" y="745"/>
                  </a:lnTo>
                  <a:lnTo>
                    <a:pt x="3276" y="765"/>
                  </a:lnTo>
                  <a:lnTo>
                    <a:pt x="3260" y="783"/>
                  </a:lnTo>
                  <a:lnTo>
                    <a:pt x="3247" y="794"/>
                  </a:lnTo>
                  <a:lnTo>
                    <a:pt x="3232" y="804"/>
                  </a:lnTo>
                  <a:lnTo>
                    <a:pt x="3216" y="811"/>
                  </a:lnTo>
                  <a:lnTo>
                    <a:pt x="3200" y="816"/>
                  </a:lnTo>
                  <a:lnTo>
                    <a:pt x="3184" y="817"/>
                  </a:lnTo>
                  <a:lnTo>
                    <a:pt x="3167" y="815"/>
                  </a:lnTo>
                  <a:lnTo>
                    <a:pt x="3150" y="810"/>
                  </a:lnTo>
                  <a:lnTo>
                    <a:pt x="3137" y="803"/>
                  </a:lnTo>
                  <a:lnTo>
                    <a:pt x="3124" y="794"/>
                  </a:lnTo>
                  <a:lnTo>
                    <a:pt x="3114" y="784"/>
                  </a:lnTo>
                  <a:lnTo>
                    <a:pt x="3104" y="775"/>
                  </a:lnTo>
                  <a:lnTo>
                    <a:pt x="2955" y="627"/>
                  </a:lnTo>
                  <a:lnTo>
                    <a:pt x="1633" y="1943"/>
                  </a:lnTo>
                  <a:lnTo>
                    <a:pt x="1612" y="1960"/>
                  </a:lnTo>
                  <a:lnTo>
                    <a:pt x="1589" y="1974"/>
                  </a:lnTo>
                  <a:lnTo>
                    <a:pt x="1565" y="1984"/>
                  </a:lnTo>
                  <a:lnTo>
                    <a:pt x="1540" y="1990"/>
                  </a:lnTo>
                  <a:lnTo>
                    <a:pt x="1514" y="1992"/>
                  </a:lnTo>
                  <a:lnTo>
                    <a:pt x="1486" y="1990"/>
                  </a:lnTo>
                  <a:lnTo>
                    <a:pt x="1461" y="1984"/>
                  </a:lnTo>
                  <a:lnTo>
                    <a:pt x="1437" y="1974"/>
                  </a:lnTo>
                  <a:lnTo>
                    <a:pt x="1415" y="1960"/>
                  </a:lnTo>
                  <a:lnTo>
                    <a:pt x="1395" y="1943"/>
                  </a:lnTo>
                  <a:lnTo>
                    <a:pt x="868" y="1419"/>
                  </a:lnTo>
                  <a:lnTo>
                    <a:pt x="317" y="1967"/>
                  </a:lnTo>
                  <a:lnTo>
                    <a:pt x="297" y="1984"/>
                  </a:lnTo>
                  <a:lnTo>
                    <a:pt x="274" y="1998"/>
                  </a:lnTo>
                  <a:lnTo>
                    <a:pt x="250" y="2008"/>
                  </a:lnTo>
                  <a:lnTo>
                    <a:pt x="225" y="2014"/>
                  </a:lnTo>
                  <a:lnTo>
                    <a:pt x="199" y="2016"/>
                  </a:lnTo>
                  <a:lnTo>
                    <a:pt x="172" y="2014"/>
                  </a:lnTo>
                  <a:lnTo>
                    <a:pt x="146" y="2008"/>
                  </a:lnTo>
                  <a:lnTo>
                    <a:pt x="122" y="1998"/>
                  </a:lnTo>
                  <a:lnTo>
                    <a:pt x="100" y="1984"/>
                  </a:lnTo>
                  <a:lnTo>
                    <a:pt x="80" y="1967"/>
                  </a:lnTo>
                  <a:lnTo>
                    <a:pt x="48" y="1936"/>
                  </a:lnTo>
                  <a:lnTo>
                    <a:pt x="28" y="1912"/>
                  </a:lnTo>
                  <a:lnTo>
                    <a:pt x="14" y="1887"/>
                  </a:lnTo>
                  <a:lnTo>
                    <a:pt x="4" y="1860"/>
                  </a:lnTo>
                  <a:lnTo>
                    <a:pt x="0" y="1832"/>
                  </a:lnTo>
                  <a:lnTo>
                    <a:pt x="0" y="1804"/>
                  </a:lnTo>
                  <a:lnTo>
                    <a:pt x="4" y="1776"/>
                  </a:lnTo>
                  <a:lnTo>
                    <a:pt x="14" y="1749"/>
                  </a:lnTo>
                  <a:lnTo>
                    <a:pt x="28" y="1723"/>
                  </a:lnTo>
                  <a:lnTo>
                    <a:pt x="48" y="1700"/>
                  </a:lnTo>
                  <a:lnTo>
                    <a:pt x="750" y="1003"/>
                  </a:lnTo>
                  <a:lnTo>
                    <a:pt x="770" y="986"/>
                  </a:lnTo>
                  <a:lnTo>
                    <a:pt x="792" y="972"/>
                  </a:lnTo>
                  <a:lnTo>
                    <a:pt x="816" y="962"/>
                  </a:lnTo>
                  <a:lnTo>
                    <a:pt x="842" y="956"/>
                  </a:lnTo>
                  <a:lnTo>
                    <a:pt x="868" y="954"/>
                  </a:lnTo>
                  <a:lnTo>
                    <a:pt x="894" y="956"/>
                  </a:lnTo>
                  <a:lnTo>
                    <a:pt x="920" y="962"/>
                  </a:lnTo>
                  <a:lnTo>
                    <a:pt x="945" y="972"/>
                  </a:lnTo>
                  <a:lnTo>
                    <a:pt x="967" y="986"/>
                  </a:lnTo>
                  <a:lnTo>
                    <a:pt x="987" y="1003"/>
                  </a:lnTo>
                  <a:lnTo>
                    <a:pt x="1514" y="1527"/>
                  </a:lnTo>
                  <a:lnTo>
                    <a:pt x="2685" y="360"/>
                  </a:lnTo>
                  <a:lnTo>
                    <a:pt x="2583" y="259"/>
                  </a:lnTo>
                  <a:lnTo>
                    <a:pt x="2535" y="210"/>
                  </a:lnTo>
                  <a:lnTo>
                    <a:pt x="2528" y="203"/>
                  </a:lnTo>
                  <a:lnTo>
                    <a:pt x="2521" y="194"/>
                  </a:lnTo>
                  <a:lnTo>
                    <a:pt x="2513" y="184"/>
                  </a:lnTo>
                  <a:lnTo>
                    <a:pt x="2506" y="172"/>
                  </a:lnTo>
                  <a:lnTo>
                    <a:pt x="2500" y="159"/>
                  </a:lnTo>
                  <a:lnTo>
                    <a:pt x="2495" y="144"/>
                  </a:lnTo>
                  <a:lnTo>
                    <a:pt x="2494" y="127"/>
                  </a:lnTo>
                  <a:lnTo>
                    <a:pt x="2498" y="108"/>
                  </a:lnTo>
                  <a:lnTo>
                    <a:pt x="2505" y="88"/>
                  </a:lnTo>
                  <a:lnTo>
                    <a:pt x="2514" y="72"/>
                  </a:lnTo>
                  <a:lnTo>
                    <a:pt x="2526" y="57"/>
                  </a:lnTo>
                  <a:lnTo>
                    <a:pt x="2540" y="45"/>
                  </a:lnTo>
                  <a:lnTo>
                    <a:pt x="2556" y="37"/>
                  </a:lnTo>
                  <a:lnTo>
                    <a:pt x="2571" y="32"/>
                  </a:lnTo>
                  <a:lnTo>
                    <a:pt x="2586" y="29"/>
                  </a:lnTo>
                  <a:lnTo>
                    <a:pt x="2601" y="28"/>
                  </a:lnTo>
                  <a:lnTo>
                    <a:pt x="2616" y="27"/>
                  </a:lnTo>
                  <a:lnTo>
                    <a:pt x="2906" y="13"/>
                  </a:lnTo>
                  <a:lnTo>
                    <a:pt x="319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50756" tIns="75357" rIns="150756" bIns="75357" anchor="t" anchorCtr="0">
              <a:noAutofit/>
            </a:bodyPr>
            <a:lstStyle/>
            <a:p>
              <a:pPr>
                <a:buClr>
                  <a:srgbClr val="000000"/>
                </a:buClr>
                <a:buSzPts val="1800"/>
              </a:pPr>
              <a:endParaRPr sz="1484">
                <a:solidFill>
                  <a:schemeClr val="dk1"/>
                </a:solidFill>
                <a:latin typeface="Lato" panose="020F0502020204030203" pitchFamily="34" charset="0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8" name="Rectangle 117"/>
          <p:cNvSpPr/>
          <p:nvPr/>
        </p:nvSpPr>
        <p:spPr>
          <a:xfrm>
            <a:off x="413778" y="3500563"/>
            <a:ext cx="17204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Understanding the theme of the campaign and the nerve of the target consumer</a:t>
            </a:r>
          </a:p>
        </p:txBody>
      </p:sp>
      <p:sp>
        <p:nvSpPr>
          <p:cNvPr id="120" name="Rectangle 119"/>
          <p:cNvSpPr/>
          <p:nvPr/>
        </p:nvSpPr>
        <p:spPr>
          <a:xfrm>
            <a:off x="656813" y="3178730"/>
            <a:ext cx="8563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u="sng" dirty="0">
                <a:solidFill>
                  <a:schemeClr val="bg1"/>
                </a:solidFill>
                <a:latin typeface="Lato" panose="020F0502020204030203" pitchFamily="34" charset="0"/>
              </a:rPr>
              <a:t>Ideation</a:t>
            </a:r>
          </a:p>
        </p:txBody>
      </p:sp>
      <p:pic>
        <p:nvPicPr>
          <p:cNvPr id="121" name="Picture 1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947" y="919996"/>
            <a:ext cx="1097280" cy="1147069"/>
          </a:xfrm>
          <a:prstGeom prst="rect">
            <a:avLst/>
          </a:prstGeom>
        </p:spPr>
      </p:pic>
      <p:sp>
        <p:nvSpPr>
          <p:cNvPr id="128" name="Rectangle 127"/>
          <p:cNvSpPr/>
          <p:nvPr/>
        </p:nvSpPr>
        <p:spPr>
          <a:xfrm>
            <a:off x="2045547" y="2052708"/>
            <a:ext cx="16337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u="sng" dirty="0">
                <a:solidFill>
                  <a:schemeClr val="bg1"/>
                </a:solidFill>
                <a:latin typeface="Lato" panose="020F0502020204030203" pitchFamily="34" charset="0"/>
              </a:rPr>
              <a:t>Design &amp; Content </a:t>
            </a:r>
          </a:p>
        </p:txBody>
      </p:sp>
      <p:sp>
        <p:nvSpPr>
          <p:cNvPr id="129" name="Rectangle 128"/>
          <p:cNvSpPr/>
          <p:nvPr/>
        </p:nvSpPr>
        <p:spPr>
          <a:xfrm>
            <a:off x="2034318" y="2447843"/>
            <a:ext cx="16924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Testing the elements, graphics and the animation of the content to give character to the idea.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8498" y="1462908"/>
            <a:ext cx="1097285" cy="1264992"/>
          </a:xfrm>
          <a:prstGeom prst="rect">
            <a:avLst/>
          </a:prstGeom>
        </p:spPr>
      </p:pic>
      <p:sp>
        <p:nvSpPr>
          <p:cNvPr id="133" name="Rectangle 132"/>
          <p:cNvSpPr/>
          <p:nvPr/>
        </p:nvSpPr>
        <p:spPr>
          <a:xfrm>
            <a:off x="4156750" y="2686227"/>
            <a:ext cx="865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u="sng" dirty="0">
                <a:solidFill>
                  <a:schemeClr val="bg1"/>
                </a:solidFill>
                <a:latin typeface="Lato" panose="020F0502020204030203" pitchFamily="34" charset="0"/>
              </a:rPr>
              <a:t>Service</a:t>
            </a:r>
            <a:r>
              <a:rPr lang="en-US" sz="1800" b="1" dirty="0">
                <a:latin typeface="Lato" panose="020F0502020204030203" pitchFamily="34" charset="0"/>
              </a:rPr>
              <a:t>  </a:t>
            </a:r>
          </a:p>
        </p:txBody>
      </p:sp>
      <p:sp>
        <p:nvSpPr>
          <p:cNvPr id="134" name="Rectangle 133"/>
          <p:cNvSpPr/>
          <p:nvPr/>
        </p:nvSpPr>
        <p:spPr>
          <a:xfrm>
            <a:off x="3753474" y="3015371"/>
            <a:ext cx="16376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An after sales follow-up is mandatory to ensure the upkeep and maintenance of the technology.</a:t>
            </a:r>
          </a:p>
        </p:txBody>
      </p:sp>
      <p:pic>
        <p:nvPicPr>
          <p:cNvPr id="136" name="Picture 1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874" y="914639"/>
            <a:ext cx="1235835" cy="1336717"/>
          </a:xfrm>
          <a:prstGeom prst="rect">
            <a:avLst/>
          </a:prstGeom>
        </p:spPr>
      </p:pic>
      <p:sp>
        <p:nvSpPr>
          <p:cNvPr id="137" name="Rectangle 136"/>
          <p:cNvSpPr/>
          <p:nvPr/>
        </p:nvSpPr>
        <p:spPr>
          <a:xfrm>
            <a:off x="5918826" y="2206596"/>
            <a:ext cx="84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u="sng" dirty="0">
                <a:solidFill>
                  <a:schemeClr val="bg1"/>
                </a:solidFill>
                <a:latin typeface="Lato" panose="020F0502020204030203" pitchFamily="34" charset="0"/>
              </a:rPr>
              <a:t>Tech</a:t>
            </a:r>
            <a:r>
              <a:rPr lang="en-US" sz="1800" dirty="0">
                <a:solidFill>
                  <a:schemeClr val="bg1"/>
                </a:solidFill>
                <a:latin typeface="Lato" panose="020F0502020204030203" pitchFamily="34" charset="0"/>
              </a:rPr>
              <a:t>  </a:t>
            </a:r>
          </a:p>
        </p:txBody>
      </p:sp>
      <p:sp>
        <p:nvSpPr>
          <p:cNvPr id="138" name="Rectangle 137"/>
          <p:cNvSpPr/>
          <p:nvPr/>
        </p:nvSpPr>
        <p:spPr>
          <a:xfrm>
            <a:off x="5595712" y="2473660"/>
            <a:ext cx="147991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The array of distinctive characteristics gives the client the  edge to select one tech over the other.</a:t>
            </a:r>
          </a:p>
        </p:txBody>
      </p:sp>
      <p:pic>
        <p:nvPicPr>
          <p:cNvPr id="139" name="Picture 1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2765" y="1341360"/>
            <a:ext cx="1097375" cy="1261981"/>
          </a:xfrm>
          <a:prstGeom prst="rect">
            <a:avLst/>
          </a:prstGeom>
        </p:spPr>
      </p:pic>
      <p:sp>
        <p:nvSpPr>
          <p:cNvPr id="142" name="Rectangle 141"/>
          <p:cNvSpPr/>
          <p:nvPr/>
        </p:nvSpPr>
        <p:spPr>
          <a:xfrm>
            <a:off x="7504016" y="2657319"/>
            <a:ext cx="93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u="sng" dirty="0">
                <a:solidFill>
                  <a:schemeClr val="bg1"/>
                </a:solidFill>
                <a:latin typeface="Lato" panose="020F0502020204030203" pitchFamily="34" charset="0"/>
              </a:rPr>
              <a:t>Analytics</a:t>
            </a:r>
          </a:p>
        </p:txBody>
      </p:sp>
      <p:sp>
        <p:nvSpPr>
          <p:cNvPr id="143" name="Rectangle 142"/>
          <p:cNvSpPr/>
          <p:nvPr/>
        </p:nvSpPr>
        <p:spPr>
          <a:xfrm>
            <a:off x="7208508" y="2954859"/>
            <a:ext cx="15258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Providing the headcounts of the engagement to the client is as satisfying as the experience.</a:t>
            </a:r>
          </a:p>
        </p:txBody>
      </p:sp>
      <p:pic>
        <p:nvPicPr>
          <p:cNvPr id="144" name="Picture 1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2955" y="4416668"/>
            <a:ext cx="566977" cy="560881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7299" y="4351224"/>
            <a:ext cx="438950" cy="1030313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0780" y="1515643"/>
            <a:ext cx="734726" cy="734726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0116" y="1578692"/>
            <a:ext cx="881394" cy="881394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5338" y="1066061"/>
            <a:ext cx="752497" cy="752497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49" y="1916374"/>
            <a:ext cx="1097285" cy="1264992"/>
          </a:xfrm>
          <a:prstGeom prst="rect">
            <a:avLst/>
          </a:prstGeom>
        </p:spPr>
      </p:pic>
      <p:pic>
        <p:nvPicPr>
          <p:cNvPr id="157" name="Picture 15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4523" y="2139711"/>
            <a:ext cx="788764" cy="788764"/>
          </a:xfrm>
          <a:prstGeom prst="rect">
            <a:avLst/>
          </a:prstGeom>
        </p:spPr>
      </p:pic>
      <p:pic>
        <p:nvPicPr>
          <p:cNvPr id="158" name="Picture 15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56819" y="1152603"/>
            <a:ext cx="770838" cy="77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73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307854" y="4020643"/>
            <a:ext cx="1085644" cy="1541547"/>
            <a:chOff x="145709" y="3913864"/>
            <a:chExt cx="1085644" cy="1541547"/>
          </a:xfrm>
        </p:grpSpPr>
        <p:sp>
          <p:nvSpPr>
            <p:cNvPr id="49" name="Rectangle: Rounded Corners 48">
              <a:extLst>
                <a:ext uri="{FF2B5EF4-FFF2-40B4-BE49-F238E27FC236}">
                  <a16:creationId xmlns="" xmlns:a16="http://schemas.microsoft.com/office/drawing/2014/main" id="{F3C588C3-7F39-4CD3-8247-1241876C944F}"/>
                </a:ext>
              </a:extLst>
            </p:cNvPr>
            <p:cNvSpPr/>
            <p:nvPr/>
          </p:nvSpPr>
          <p:spPr>
            <a:xfrm rot="16200000">
              <a:off x="101426" y="4325484"/>
              <a:ext cx="1541547" cy="718307"/>
            </a:xfrm>
            <a:prstGeom prst="roundRect">
              <a:avLst>
                <a:gd name="adj" fmla="val 50000"/>
              </a:avLst>
            </a:prstGeom>
            <a:solidFill>
              <a:srgbClr val="F00A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="" xmlns:a16="http://schemas.microsoft.com/office/drawing/2014/main" id="{2304ECE6-5B83-41B1-86AC-E02697749B4C}"/>
                </a:ext>
              </a:extLst>
            </p:cNvPr>
            <p:cNvSpPr/>
            <p:nvPr/>
          </p:nvSpPr>
          <p:spPr>
            <a:xfrm rot="16200000" flipV="1">
              <a:off x="-40373" y="4870718"/>
              <a:ext cx="547534" cy="175370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</p:grpSp>
      <p:sp>
        <p:nvSpPr>
          <p:cNvPr id="3" name="TextBox 5">
            <a:extLst>
              <a:ext uri="{FF2B5EF4-FFF2-40B4-BE49-F238E27FC236}">
                <a16:creationId xmlns="" xmlns:a16="http://schemas.microsoft.com/office/drawing/2014/main" id="{8E3E7279-F361-4CFF-A441-7E4B0C678064}"/>
              </a:ext>
            </a:extLst>
          </p:cNvPr>
          <p:cNvSpPr txBox="1"/>
          <p:nvPr/>
        </p:nvSpPr>
        <p:spPr>
          <a:xfrm flipH="1">
            <a:off x="459658" y="155137"/>
            <a:ext cx="7031032" cy="527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17136" tIns="17136" rIns="17136" bIns="17136" anchor="ctr">
            <a:spAutoFit/>
          </a:bodyPr>
          <a:lstStyle>
            <a:lvl1pPr>
              <a:defRPr sz="8000" spc="2000">
                <a:solidFill>
                  <a:srgbClr val="FFFFFF"/>
                </a:solidFill>
                <a:latin typeface="Asap Condensed"/>
                <a:ea typeface="Asap Condensed"/>
                <a:cs typeface="Asap Condensed"/>
                <a:sym typeface="Asap Condensed"/>
              </a:defRPr>
            </a:lvl1pPr>
          </a:lstStyle>
          <a:p>
            <a:r>
              <a:rPr lang="en-US" sz="3200" kern="10000" spc="0" dirty="0" smtClean="0">
                <a:solidFill>
                  <a:srgbClr val="7D7D7D"/>
                </a:solidFill>
                <a:latin typeface="Lato" panose="020F050202020403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Campaigns</a:t>
            </a:r>
            <a:r>
              <a:rPr lang="en-US" sz="3200" kern="10000" spc="0" dirty="0" smtClean="0">
                <a:solidFill>
                  <a:schemeClr val="bg1"/>
                </a:solidFill>
                <a:latin typeface="Lato" panose="020F050202020403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3200" kern="10000" spc="0" dirty="0" smtClean="0">
                <a:solidFill>
                  <a:srgbClr val="7D7D7D"/>
                </a:solidFill>
                <a:latin typeface="Lato" panose="020F050202020403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that</a:t>
            </a:r>
            <a:r>
              <a:rPr lang="en-US" sz="3200" kern="10000" spc="0" dirty="0" smtClean="0">
                <a:solidFill>
                  <a:schemeClr val="bg1"/>
                </a:solidFill>
                <a:latin typeface="Lato" panose="020F050202020403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we are proud of</a:t>
            </a:r>
            <a:endParaRPr lang="en-US" sz="3200" kern="10000" spc="0" dirty="0">
              <a:solidFill>
                <a:schemeClr val="bg1"/>
              </a:solidFill>
              <a:latin typeface="Lato" panose="020F05020202040302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Google Shape;484;p91">
            <a:extLst>
              <a:ext uri="{FF2B5EF4-FFF2-40B4-BE49-F238E27FC236}">
                <a16:creationId xmlns="" xmlns:a16="http://schemas.microsoft.com/office/drawing/2014/main" id="{88F2307C-C79D-43A2-B86E-0DEF286ED24A}"/>
              </a:ext>
            </a:extLst>
          </p:cNvPr>
          <p:cNvSpPr txBox="1"/>
          <p:nvPr/>
        </p:nvSpPr>
        <p:spPr>
          <a:xfrm>
            <a:off x="536159" y="2705001"/>
            <a:ext cx="7678454" cy="1552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853" tIns="12853" rIns="12853" bIns="12853" anchor="ctr" anchorCtr="0">
            <a:noAutofit/>
          </a:bodyPr>
          <a:lstStyle/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AR Image Processing: Dairy milk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2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2"/>
              </a:rPr>
              <a:t>www.youtube.com/watch?v=Owlcjlb44I8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b="0" i="0" dirty="0" err="1" smtClean="0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Holobyk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: Amazon Prime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3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3"/>
              </a:rPr>
              <a:t>www.youtube.com/watch?v=SanZAvnm7IM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b="0" i="0" dirty="0" err="1" smtClean="0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Holomist</a:t>
            </a:r>
            <a:r>
              <a:rPr lang="en-US" sz="900" b="0" i="0" dirty="0" smtClean="0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TATA Motors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4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4"/>
              </a:rPr>
              <a:t>youtu.be/gjr9lqUR4qM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b="0" i="0" dirty="0">
              <a:solidFill>
                <a:srgbClr val="FFFFFF"/>
              </a:solidFill>
              <a:effectLst/>
              <a:latin typeface="Lato" panose="020F0502020204030203" pitchFamily="34" charset="0"/>
            </a:endParaRPr>
          </a:p>
          <a:p>
            <a:pPr algn="just"/>
            <a:r>
              <a:rPr lang="en-US" sz="900" b="0" i="0" dirty="0" smtClean="0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Web-AR: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Amazon Prime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5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5"/>
              </a:rPr>
              <a:t>youtu.be/Z3f2MQEtiTA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b="0" i="0" dirty="0" smtClean="0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Motion &amp; Sound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Sensors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: TVS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Eurogrip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6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6"/>
              </a:rPr>
              <a:t>youtu.be/SRGHOYk5FM4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AR Effects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Mi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7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7"/>
              </a:rPr>
              <a:t>youtu.be/6YYdqToJEzs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Load  Gauge &amp;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Sound Sensors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FoxStars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8"/>
              </a:rPr>
              <a:t>https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8"/>
              </a:rPr>
              <a:t>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8"/>
              </a:rPr>
              <a:t>youtu.be/U8xM7iQXsMg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Virtual Store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Mi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9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9"/>
              </a:rPr>
              <a:t>youtu.be/7xqeccJztxQ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Native AR App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Mi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10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0"/>
              </a:rPr>
              <a:t>youtu.be/kkb5rUZnk3g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Image Processing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Mi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11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1"/>
              </a:rPr>
              <a:t>www.youtube.com/watch?v=F9yk6o_wTKU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App Development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Mi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12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2"/>
              </a:rPr>
              <a:t>www.youtube.com/watch?v=UJNEtYFj7rg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Web Games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MI 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: 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3"/>
              </a:rPr>
              <a:t>https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13"/>
              </a:rPr>
              <a:t>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3"/>
              </a:rPr>
              <a:t>www.youtube.com/watch?v=CZIE5yG59h0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Educational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AR App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14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4"/>
              </a:rPr>
              <a:t>www.youtube.com/watch?v=XNXVAAAEAjY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Artificial Intelligence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Mi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15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5"/>
              </a:rPr>
              <a:t>www.youtube.com/watch?v=ZS2qUR5XEg8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</a:rPr>
              <a:t>Holonet : </a:t>
            </a:r>
            <a:r>
              <a:rPr lang="en-US" sz="900" dirty="0" err="1" smtClean="0">
                <a:solidFill>
                  <a:srgbClr val="FFFFFF"/>
                </a:solidFill>
                <a:latin typeface="Lato" panose="020F0502020204030203" pitchFamily="34" charset="0"/>
              </a:rPr>
              <a:t>Yamara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</a:rPr>
              <a:t> : </a:t>
            </a:r>
            <a:r>
              <a:rPr lang="en-US" sz="900" dirty="0">
                <a:solidFill>
                  <a:srgbClr val="FFFFFF"/>
                </a:solidFill>
                <a:latin typeface="Lato" panose="020F0502020204030203" pitchFamily="34" charset="0"/>
                <a:hlinkClick r:id="rId16"/>
              </a:rPr>
              <a:t>https://</a:t>
            </a:r>
            <a:r>
              <a:rPr lang="en-US" sz="900" dirty="0" smtClean="0">
                <a:solidFill>
                  <a:srgbClr val="FFFFFF"/>
                </a:solidFill>
                <a:latin typeface="Lato" panose="020F0502020204030203" pitchFamily="34" charset="0"/>
                <a:hlinkClick r:id="rId16"/>
              </a:rPr>
              <a:t>www.youtube.com/watch?v=jZmtc40ff7c</a:t>
            </a:r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dirty="0" smtClean="0">
              <a:solidFill>
                <a:srgbClr val="FFFFFF"/>
              </a:solidFill>
              <a:latin typeface="Lato" panose="020F0502020204030203" pitchFamily="34" charset="0"/>
            </a:endParaRPr>
          </a:p>
          <a:p>
            <a:pPr algn="just"/>
            <a:endParaRPr lang="en-US" sz="900" b="0" i="0" dirty="0">
              <a:solidFill>
                <a:srgbClr val="FFFFFF"/>
              </a:solidFill>
              <a:effectLst/>
              <a:latin typeface="Lato" panose="020F0502020204030203" pitchFamily="34" charset="0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="" xmlns:a16="http://schemas.microsoft.com/office/drawing/2014/main" id="{E1380ADD-FC42-48C1-9B9C-262502C9F6DE}"/>
              </a:ext>
            </a:extLst>
          </p:cNvPr>
          <p:cNvSpPr/>
          <p:nvPr/>
        </p:nvSpPr>
        <p:spPr>
          <a:xfrm rot="5400000">
            <a:off x="7940732" y="1085128"/>
            <a:ext cx="1095068" cy="350740"/>
          </a:xfrm>
          <a:prstGeom prst="roundRect">
            <a:avLst>
              <a:gd name="adj" fmla="val 50000"/>
            </a:avLst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CC0D44B1-0379-4EF9-BFA5-D7AD769CE514}"/>
              </a:ext>
            </a:extLst>
          </p:cNvPr>
          <p:cNvGrpSpPr/>
          <p:nvPr/>
        </p:nvGrpSpPr>
        <p:grpSpPr>
          <a:xfrm>
            <a:off x="-213393" y="239155"/>
            <a:ext cx="586099" cy="242356"/>
            <a:chOff x="-569048" y="10093"/>
            <a:chExt cx="1562930" cy="1901602"/>
          </a:xfrm>
        </p:grpSpPr>
        <p:sp>
          <p:nvSpPr>
            <p:cNvPr id="55" name="Rectangle: Rounded Corners 54">
              <a:extLst>
                <a:ext uri="{FF2B5EF4-FFF2-40B4-BE49-F238E27FC236}">
                  <a16:creationId xmlns="" xmlns:a16="http://schemas.microsoft.com/office/drawing/2014/main" id="{5F30228C-4490-439E-BBCF-17AC14F7440A}"/>
                </a:ext>
              </a:extLst>
            </p:cNvPr>
            <p:cNvSpPr/>
            <p:nvPr/>
          </p:nvSpPr>
          <p:spPr>
            <a:xfrm>
              <a:off x="-569048" y="443115"/>
              <a:ext cx="1532714" cy="1035541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  <p:sp>
          <p:nvSpPr>
            <p:cNvPr id="54" name="TextBox 5">
              <a:extLst>
                <a:ext uri="{FF2B5EF4-FFF2-40B4-BE49-F238E27FC236}">
                  <a16:creationId xmlns="" xmlns:a16="http://schemas.microsoft.com/office/drawing/2014/main" id="{38C00805-8250-461B-BF69-132725289496}"/>
                </a:ext>
              </a:extLst>
            </p:cNvPr>
            <p:cNvSpPr txBox="1"/>
            <p:nvPr/>
          </p:nvSpPr>
          <p:spPr>
            <a:xfrm>
              <a:off x="117914" y="10093"/>
              <a:ext cx="875968" cy="190160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7136" tIns="17136" rIns="17136" bIns="17136" anchor="ctr">
              <a:spAutoFit/>
            </a:bodyPr>
            <a:lstStyle>
              <a:lvl1pPr>
                <a:defRPr sz="8000" spc="2000">
                  <a:solidFill>
                    <a:srgbClr val="FFFFFF"/>
                  </a:solidFill>
                  <a:latin typeface="Asap Condensed"/>
                  <a:ea typeface="Asap Condensed"/>
                  <a:cs typeface="Asap Condensed"/>
                  <a:sym typeface="Asap Condensed"/>
                </a:defRPr>
              </a:lvl1pPr>
            </a:lstStyle>
            <a:p>
              <a:r>
                <a:rPr lang="en-US" sz="1350" b="1" kern="10000" spc="0" dirty="0">
                  <a:solidFill>
                    <a:schemeClr val="bg1"/>
                  </a:solidFill>
                  <a:latin typeface="Lato" panose="020F05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02</a:t>
              </a:r>
            </a:p>
          </p:txBody>
        </p:sp>
      </p:grpSp>
      <p:sp>
        <p:nvSpPr>
          <p:cNvPr id="14" name="Rectangle: Rounded Corners 40">
            <a:extLst>
              <a:ext uri="{FF2B5EF4-FFF2-40B4-BE49-F238E27FC236}">
                <a16:creationId xmlns="" xmlns:a16="http://schemas.microsoft.com/office/drawing/2014/main" id="{CF7AA83E-B927-47F3-88E8-61F6C96BF2DB}"/>
              </a:ext>
            </a:extLst>
          </p:cNvPr>
          <p:cNvSpPr/>
          <p:nvPr/>
        </p:nvSpPr>
        <p:spPr>
          <a:xfrm rot="5400000">
            <a:off x="6650110" y="-304005"/>
            <a:ext cx="2520995" cy="608010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sp>
        <p:nvSpPr>
          <p:cNvPr id="15" name="Rectangle: Rounded Corners 51">
            <a:extLst>
              <a:ext uri="{FF2B5EF4-FFF2-40B4-BE49-F238E27FC236}">
                <a16:creationId xmlns="" xmlns:a16="http://schemas.microsoft.com/office/drawing/2014/main" id="{73F7585C-48AA-4951-B3BF-74F9009C4201}"/>
              </a:ext>
            </a:extLst>
          </p:cNvPr>
          <p:cNvSpPr/>
          <p:nvPr/>
        </p:nvSpPr>
        <p:spPr>
          <a:xfrm rot="5400000">
            <a:off x="7059068" y="56084"/>
            <a:ext cx="1095068" cy="350740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909" y="4392950"/>
            <a:ext cx="565453" cy="5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42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Freeform: Shape 31">
            <a:extLst>
              <a:ext uri="{FF2B5EF4-FFF2-40B4-BE49-F238E27FC236}">
                <a16:creationId xmlns="" xmlns:a16="http://schemas.microsoft.com/office/drawing/2014/main" id="{A5882B97-0B0A-4F70-BACD-538F5500E317}"/>
              </a:ext>
            </a:extLst>
          </p:cNvPr>
          <p:cNvSpPr/>
          <p:nvPr/>
        </p:nvSpPr>
        <p:spPr>
          <a:xfrm>
            <a:off x="5089357" y="283334"/>
            <a:ext cx="1455821" cy="1197876"/>
          </a:xfrm>
          <a:custGeom>
            <a:avLst/>
            <a:gdLst/>
            <a:ahLst/>
            <a:cxnLst/>
            <a:rect l="l" t="t" r="r" b="b"/>
            <a:pathLst>
              <a:path w="2761077" h="1769096">
                <a:moveTo>
                  <a:pt x="0" y="0"/>
                </a:moveTo>
                <a:lnTo>
                  <a:pt x="497200" y="0"/>
                </a:lnTo>
                <a:lnTo>
                  <a:pt x="832872" y="1279732"/>
                </a:lnTo>
                <a:lnTo>
                  <a:pt x="1166021" y="0"/>
                </a:lnTo>
                <a:lnTo>
                  <a:pt x="1617791" y="0"/>
                </a:lnTo>
                <a:lnTo>
                  <a:pt x="1953464" y="1279732"/>
                </a:lnTo>
                <a:lnTo>
                  <a:pt x="2286613" y="0"/>
                </a:lnTo>
                <a:lnTo>
                  <a:pt x="2761077" y="0"/>
                </a:lnTo>
                <a:lnTo>
                  <a:pt x="2178087" y="1769096"/>
                </a:lnTo>
                <a:lnTo>
                  <a:pt x="1701078" y="1769096"/>
                </a:lnTo>
                <a:lnTo>
                  <a:pt x="1383073" y="575404"/>
                </a:lnTo>
                <a:lnTo>
                  <a:pt x="1054972" y="1769096"/>
                </a:lnTo>
                <a:lnTo>
                  <a:pt x="580487" y="1769096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  <a:effectLst>
            <a:outerShdw blurRad="1270000" dist="139700" dir="2700000" algn="tl" rotWithShape="0">
              <a:prstClr val="black">
                <a:alpha val="3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en-US" sz="28700" b="1" dirty="0">
              <a:solidFill>
                <a:schemeClr val="bg1"/>
              </a:solidFill>
              <a:latin typeface="Lato" panose="020F0502020204030203" pitchFamily="34" charset="0"/>
              <a:cs typeface="Segoe UI" panose="020B0502040204020203" pitchFamily="34" charset="0"/>
            </a:endParaRPr>
          </a:p>
        </p:txBody>
      </p:sp>
      <p:sp>
        <p:nvSpPr>
          <p:cNvPr id="141" name="Freeform: Shape 47">
            <a:extLst>
              <a:ext uri="{FF2B5EF4-FFF2-40B4-BE49-F238E27FC236}">
                <a16:creationId xmlns="" xmlns:a16="http://schemas.microsoft.com/office/drawing/2014/main" id="{3E382CC7-4C5E-4F9C-BA26-105DB941EA77}"/>
              </a:ext>
            </a:extLst>
          </p:cNvPr>
          <p:cNvSpPr/>
          <p:nvPr/>
        </p:nvSpPr>
        <p:spPr>
          <a:xfrm>
            <a:off x="243291" y="2985157"/>
            <a:ext cx="1393004" cy="1370275"/>
          </a:xfrm>
          <a:custGeom>
            <a:avLst/>
            <a:gdLst/>
            <a:ahLst/>
            <a:cxnLst/>
            <a:rect l="l" t="t" r="r" b="b"/>
            <a:pathLst>
              <a:path w="1912971" h="1801909">
                <a:moveTo>
                  <a:pt x="961532" y="393448"/>
                </a:moveTo>
                <a:cubicBezTo>
                  <a:pt x="825238" y="396499"/>
                  <a:pt x="710880" y="444683"/>
                  <a:pt x="618457" y="538001"/>
                </a:cubicBezTo>
                <a:cubicBezTo>
                  <a:pt x="526034" y="631318"/>
                  <a:pt x="477955" y="751462"/>
                  <a:pt x="474220" y="898433"/>
                </a:cubicBezTo>
                <a:cubicBezTo>
                  <a:pt x="478112" y="1045613"/>
                  <a:pt x="526507" y="1166597"/>
                  <a:pt x="619403" y="1261386"/>
                </a:cubicBezTo>
                <a:cubicBezTo>
                  <a:pt x="712300" y="1356175"/>
                  <a:pt x="826343" y="1405200"/>
                  <a:pt x="961532" y="1408461"/>
                </a:cubicBezTo>
                <a:cubicBezTo>
                  <a:pt x="1097405" y="1405200"/>
                  <a:pt x="1210082" y="1356175"/>
                  <a:pt x="1299561" y="1261386"/>
                </a:cubicBezTo>
                <a:cubicBezTo>
                  <a:pt x="1389040" y="1166597"/>
                  <a:pt x="1435437" y="1045613"/>
                  <a:pt x="1438751" y="898433"/>
                </a:cubicBezTo>
                <a:cubicBezTo>
                  <a:pt x="1435437" y="751462"/>
                  <a:pt x="1389040" y="631318"/>
                  <a:pt x="1299561" y="538001"/>
                </a:cubicBezTo>
                <a:cubicBezTo>
                  <a:pt x="1210082" y="444683"/>
                  <a:pt x="1097405" y="396499"/>
                  <a:pt x="961532" y="393448"/>
                </a:cubicBezTo>
                <a:close/>
                <a:moveTo>
                  <a:pt x="956482" y="0"/>
                </a:moveTo>
                <a:cubicBezTo>
                  <a:pt x="1140763" y="1569"/>
                  <a:pt x="1304585" y="41026"/>
                  <a:pt x="1447951" y="118373"/>
                </a:cubicBezTo>
                <a:cubicBezTo>
                  <a:pt x="1591316" y="195719"/>
                  <a:pt x="1704245" y="301540"/>
                  <a:pt x="1786737" y="435836"/>
                </a:cubicBezTo>
                <a:cubicBezTo>
                  <a:pt x="1869230" y="570132"/>
                  <a:pt x="1911308" y="723489"/>
                  <a:pt x="1912971" y="895908"/>
                </a:cubicBezTo>
                <a:cubicBezTo>
                  <a:pt x="1911308" y="1070041"/>
                  <a:pt x="1869230" y="1225019"/>
                  <a:pt x="1786737" y="1360842"/>
                </a:cubicBezTo>
                <a:cubicBezTo>
                  <a:pt x="1704245" y="1496664"/>
                  <a:pt x="1591316" y="1603731"/>
                  <a:pt x="1447951" y="1682042"/>
                </a:cubicBezTo>
                <a:cubicBezTo>
                  <a:pt x="1304585" y="1760354"/>
                  <a:pt x="1140763" y="1800309"/>
                  <a:pt x="956482" y="1801909"/>
                </a:cubicBezTo>
                <a:cubicBezTo>
                  <a:pt x="772203" y="1800309"/>
                  <a:pt x="608381" y="1760354"/>
                  <a:pt x="465017" y="1682042"/>
                </a:cubicBezTo>
                <a:cubicBezTo>
                  <a:pt x="321653" y="1603731"/>
                  <a:pt x="208725" y="1496664"/>
                  <a:pt x="126233" y="1360842"/>
                </a:cubicBezTo>
                <a:cubicBezTo>
                  <a:pt x="43740" y="1225019"/>
                  <a:pt x="1663" y="1070041"/>
                  <a:pt x="0" y="895908"/>
                </a:cubicBezTo>
                <a:cubicBezTo>
                  <a:pt x="1663" y="722695"/>
                  <a:pt x="43740" y="568964"/>
                  <a:pt x="126233" y="434715"/>
                </a:cubicBezTo>
                <a:cubicBezTo>
                  <a:pt x="208725" y="300466"/>
                  <a:pt x="321653" y="194831"/>
                  <a:pt x="465017" y="117812"/>
                </a:cubicBezTo>
                <a:cubicBezTo>
                  <a:pt x="608381" y="40793"/>
                  <a:pt x="772203" y="1522"/>
                  <a:pt x="956482" y="0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3"/>
              </a:gs>
            </a:gsLst>
            <a:lin ang="5400000" scaled="1"/>
          </a:gradFill>
          <a:ln>
            <a:noFill/>
          </a:ln>
          <a:effectLst>
            <a:outerShdw blurRad="1270000" dist="139700" dir="2700000" algn="tl" rotWithShape="0">
              <a:prstClr val="black">
                <a:alpha val="3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en-US" sz="28700" b="1" dirty="0">
              <a:solidFill>
                <a:schemeClr val="bg1"/>
              </a:solidFill>
              <a:latin typeface="Lato" panose="020F0502020204030203" pitchFamily="34" charset="0"/>
              <a:cs typeface="Segoe UI" panose="020B0502040204020203" pitchFamily="34" charset="0"/>
            </a:endParaRPr>
          </a:p>
        </p:txBody>
      </p:sp>
      <p:sp>
        <p:nvSpPr>
          <p:cNvPr id="142" name="Freeform: Shape 63">
            <a:extLst>
              <a:ext uri="{FF2B5EF4-FFF2-40B4-BE49-F238E27FC236}">
                <a16:creationId xmlns="" xmlns:a16="http://schemas.microsoft.com/office/drawing/2014/main" id="{E4223B3A-4E55-4358-9D12-083EF77D1021}"/>
              </a:ext>
            </a:extLst>
          </p:cNvPr>
          <p:cNvSpPr/>
          <p:nvPr/>
        </p:nvSpPr>
        <p:spPr>
          <a:xfrm>
            <a:off x="5089358" y="2971972"/>
            <a:ext cx="1455821" cy="1383460"/>
          </a:xfrm>
          <a:custGeom>
            <a:avLst/>
            <a:gdLst/>
            <a:ahLst/>
            <a:cxnLst/>
            <a:rect l="l" t="t" r="r" b="b"/>
            <a:pathLst>
              <a:path w="1516684" h="1769096">
                <a:moveTo>
                  <a:pt x="0" y="0"/>
                </a:moveTo>
                <a:lnTo>
                  <a:pt x="1516684" y="0"/>
                </a:lnTo>
                <a:lnTo>
                  <a:pt x="1516684" y="380828"/>
                </a:lnTo>
                <a:lnTo>
                  <a:pt x="986617" y="380828"/>
                </a:lnTo>
                <a:lnTo>
                  <a:pt x="986617" y="1769096"/>
                </a:lnTo>
                <a:lnTo>
                  <a:pt x="525018" y="1769096"/>
                </a:lnTo>
                <a:lnTo>
                  <a:pt x="525018" y="380828"/>
                </a:lnTo>
                <a:lnTo>
                  <a:pt x="0" y="380828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100000">
                <a:schemeClr val="accent4"/>
              </a:gs>
            </a:gsLst>
            <a:lin ang="5400000" scaled="1"/>
          </a:gradFill>
          <a:ln>
            <a:noFill/>
          </a:ln>
          <a:effectLst>
            <a:outerShdw blurRad="1270000" dist="139700" dir="2700000" algn="tl" rotWithShape="0">
              <a:prstClr val="black">
                <a:alpha val="3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en-US" sz="28700" b="1" dirty="0">
              <a:solidFill>
                <a:schemeClr val="bg1"/>
              </a:solidFill>
              <a:latin typeface="Lato" panose="020F0502020204030203" pitchFamily="34" charset="0"/>
              <a:cs typeface="Segoe UI" panose="020B0502040204020203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485063" y="283334"/>
            <a:ext cx="3301222" cy="15465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Clr>
                <a:schemeClr val="tx1"/>
              </a:buClr>
              <a:buSzPts val="1500"/>
            </a:pPr>
            <a:r>
              <a:rPr lang="en-US" sz="105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Knowledge - Our competitors are pushing boxes</a:t>
            </a:r>
          </a:p>
          <a:p>
            <a:pPr>
              <a:buClr>
                <a:schemeClr val="tx1"/>
              </a:buClr>
              <a:buSzPts val="1500"/>
            </a:pPr>
            <a:endParaRPr lang="en-US" sz="105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>
              <a:buClr>
                <a:schemeClr val="tx1"/>
              </a:buClr>
              <a:buSzPts val="1500"/>
            </a:pPr>
            <a:r>
              <a:rPr lang="en-US" sz="105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 Ideation - With our brains we translate contemporary solutions with a modernized twist</a:t>
            </a:r>
          </a:p>
          <a:p>
            <a:pPr>
              <a:buClr>
                <a:schemeClr val="tx1"/>
              </a:buClr>
              <a:buSzPts val="1500"/>
            </a:pPr>
            <a:endParaRPr lang="en-US" sz="105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>
              <a:buClr>
                <a:schemeClr val="tx1"/>
              </a:buClr>
              <a:buSzPts val="1500"/>
            </a:pPr>
            <a:r>
              <a:rPr lang="en-US" sz="105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Relationship building - We fulfil our client's expectations in their budget.</a:t>
            </a:r>
          </a:p>
          <a:p>
            <a:pPr>
              <a:buClr>
                <a:schemeClr val="tx1"/>
              </a:buClr>
              <a:buSzPts val="1500"/>
            </a:pPr>
            <a:endParaRPr lang="en-US" sz="105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>
              <a:buClr>
                <a:schemeClr val="tx1"/>
              </a:buClr>
              <a:buSzPts val="1500"/>
            </a:pPr>
            <a:r>
              <a:rPr lang="en-US" sz="105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Our Directors have a strong reputation in the market.</a:t>
            </a:r>
          </a:p>
        </p:txBody>
      </p:sp>
      <p:sp>
        <p:nvSpPr>
          <p:cNvPr id="1025" name="Rectangle 1024"/>
          <p:cNvSpPr/>
          <p:nvPr/>
        </p:nvSpPr>
        <p:spPr>
          <a:xfrm>
            <a:off x="6593304" y="283334"/>
            <a:ext cx="2177715" cy="1825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lt2"/>
              </a:buClr>
              <a:buSzPts val="1500"/>
            </a:pP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Excessive workload</a:t>
            </a:r>
          </a:p>
          <a:p>
            <a:pPr lvl="0">
              <a:buClr>
                <a:schemeClr val="lt2"/>
              </a:buClr>
              <a:buSzPts val="1500"/>
            </a:pP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 </a:t>
            </a:r>
          </a:p>
          <a:p>
            <a:pPr>
              <a:buClr>
                <a:schemeClr val="lt2"/>
              </a:buClr>
              <a:buSzPts val="1500"/>
            </a:pP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A small team trying to achieve big things</a:t>
            </a:r>
          </a:p>
          <a:p>
            <a:pPr>
              <a:buClr>
                <a:schemeClr val="lt2"/>
              </a:buClr>
              <a:buSzPts val="1500"/>
            </a:pPr>
            <a:endParaRPr lang="en-US" sz="11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>
              <a:buClr>
                <a:schemeClr val="lt2"/>
              </a:buClr>
              <a:buSzPts val="1500"/>
            </a:pP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Our company has little market presence</a:t>
            </a:r>
          </a:p>
          <a:p>
            <a:pPr>
              <a:buClr>
                <a:schemeClr val="lt2"/>
              </a:buClr>
              <a:buSzPts val="1500"/>
            </a:pPr>
            <a:endParaRPr lang="en-US" sz="11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>
              <a:buClr>
                <a:schemeClr val="lt2"/>
              </a:buClr>
              <a:buSzPts val="1500"/>
            </a:pP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Resource limitations</a:t>
            </a:r>
          </a:p>
          <a:p>
            <a:pPr>
              <a:buClr>
                <a:schemeClr val="lt2"/>
              </a:buClr>
              <a:buSzPts val="1500"/>
            </a:pPr>
            <a:endParaRPr lang="en-US" sz="11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</p:txBody>
      </p:sp>
      <p:sp>
        <p:nvSpPr>
          <p:cNvPr id="153" name="Freeform: Shape 7">
            <a:extLst>
              <a:ext uri="{FF2B5EF4-FFF2-40B4-BE49-F238E27FC236}">
                <a16:creationId xmlns="" xmlns:a16="http://schemas.microsoft.com/office/drawing/2014/main" id="{EFB502DE-1587-4809-A232-E239622D1B63}"/>
              </a:ext>
            </a:extLst>
          </p:cNvPr>
          <p:cNvSpPr/>
          <p:nvPr/>
        </p:nvSpPr>
        <p:spPr>
          <a:xfrm>
            <a:off x="243291" y="283334"/>
            <a:ext cx="1183898" cy="1399198"/>
          </a:xfrm>
          <a:custGeom>
            <a:avLst/>
            <a:gdLst/>
            <a:ahLst/>
            <a:cxnLst/>
            <a:rect l="l" t="t" r="r" b="b"/>
            <a:pathLst>
              <a:path w="1526780" h="1804434">
                <a:moveTo>
                  <a:pt x="817657" y="0"/>
                </a:moveTo>
                <a:cubicBezTo>
                  <a:pt x="949393" y="893"/>
                  <a:pt x="1076657" y="19283"/>
                  <a:pt x="1199449" y="55169"/>
                </a:cubicBezTo>
                <a:cubicBezTo>
                  <a:pt x="1322241" y="91055"/>
                  <a:pt x="1430510" y="139078"/>
                  <a:pt x="1524255" y="199239"/>
                </a:cubicBezTo>
                <a:lnTo>
                  <a:pt x="1350205" y="565141"/>
                </a:lnTo>
                <a:cubicBezTo>
                  <a:pt x="1253928" y="510856"/>
                  <a:pt x="1153835" y="466040"/>
                  <a:pt x="1049926" y="430693"/>
                </a:cubicBezTo>
                <a:cubicBezTo>
                  <a:pt x="946017" y="395346"/>
                  <a:pt x="855965" y="377042"/>
                  <a:pt x="779768" y="375779"/>
                </a:cubicBezTo>
                <a:cubicBezTo>
                  <a:pt x="723462" y="375779"/>
                  <a:pt x="678838" y="385878"/>
                  <a:pt x="645896" y="406075"/>
                </a:cubicBezTo>
                <a:cubicBezTo>
                  <a:pt x="612954" y="426273"/>
                  <a:pt x="596115" y="456571"/>
                  <a:pt x="595378" y="496969"/>
                </a:cubicBezTo>
                <a:cubicBezTo>
                  <a:pt x="597862" y="553863"/>
                  <a:pt x="630150" y="597426"/>
                  <a:pt x="692244" y="627657"/>
                </a:cubicBezTo>
                <a:cubicBezTo>
                  <a:pt x="754337" y="657889"/>
                  <a:pt x="831333" y="684888"/>
                  <a:pt x="923231" y="708656"/>
                </a:cubicBezTo>
                <a:cubicBezTo>
                  <a:pt x="1015130" y="732424"/>
                  <a:pt x="1107028" y="763059"/>
                  <a:pt x="1198926" y="800562"/>
                </a:cubicBezTo>
                <a:cubicBezTo>
                  <a:pt x="1290825" y="838065"/>
                  <a:pt x="1367821" y="892536"/>
                  <a:pt x="1429914" y="963973"/>
                </a:cubicBezTo>
                <a:cubicBezTo>
                  <a:pt x="1492008" y="1035411"/>
                  <a:pt x="1524296" y="1133916"/>
                  <a:pt x="1526780" y="1259487"/>
                </a:cubicBezTo>
                <a:cubicBezTo>
                  <a:pt x="1525287" y="1379813"/>
                  <a:pt x="1492958" y="1480365"/>
                  <a:pt x="1429793" y="1561143"/>
                </a:cubicBezTo>
                <a:cubicBezTo>
                  <a:pt x="1366628" y="1641922"/>
                  <a:pt x="1281584" y="1702653"/>
                  <a:pt x="1174662" y="1743338"/>
                </a:cubicBezTo>
                <a:cubicBezTo>
                  <a:pt x="1067739" y="1784023"/>
                  <a:pt x="947896" y="1804389"/>
                  <a:pt x="815131" y="1804434"/>
                </a:cubicBezTo>
                <a:cubicBezTo>
                  <a:pt x="665164" y="1803541"/>
                  <a:pt x="518875" y="1778216"/>
                  <a:pt x="376264" y="1728459"/>
                </a:cubicBezTo>
                <a:cubicBezTo>
                  <a:pt x="233654" y="1678702"/>
                  <a:pt x="108232" y="1609872"/>
                  <a:pt x="0" y="1521969"/>
                </a:cubicBezTo>
                <a:lnTo>
                  <a:pt x="179168" y="1161016"/>
                </a:lnTo>
                <a:cubicBezTo>
                  <a:pt x="273810" y="1240656"/>
                  <a:pt x="380300" y="1304830"/>
                  <a:pt x="498636" y="1353539"/>
                </a:cubicBezTo>
                <a:cubicBezTo>
                  <a:pt x="616972" y="1402249"/>
                  <a:pt x="724154" y="1427287"/>
                  <a:pt x="820183" y="1428655"/>
                </a:cubicBezTo>
                <a:cubicBezTo>
                  <a:pt x="889119" y="1428497"/>
                  <a:pt x="943215" y="1416188"/>
                  <a:pt x="982473" y="1391728"/>
                </a:cubicBezTo>
                <a:cubicBezTo>
                  <a:pt x="1021730" y="1367269"/>
                  <a:pt x="1041727" y="1331604"/>
                  <a:pt x="1042464" y="1284736"/>
                </a:cubicBezTo>
                <a:cubicBezTo>
                  <a:pt x="1039980" y="1226364"/>
                  <a:pt x="1007691" y="1182121"/>
                  <a:pt x="945598" y="1152007"/>
                </a:cubicBezTo>
                <a:cubicBezTo>
                  <a:pt x="883504" y="1121894"/>
                  <a:pt x="806508" y="1095588"/>
                  <a:pt x="714610" y="1073089"/>
                </a:cubicBezTo>
                <a:cubicBezTo>
                  <a:pt x="622712" y="1050591"/>
                  <a:pt x="530813" y="1021578"/>
                  <a:pt x="438915" y="986051"/>
                </a:cubicBezTo>
                <a:cubicBezTo>
                  <a:pt x="347017" y="950524"/>
                  <a:pt x="270021" y="898161"/>
                  <a:pt x="207927" y="828962"/>
                </a:cubicBezTo>
                <a:cubicBezTo>
                  <a:pt x="145834" y="759763"/>
                  <a:pt x="113545" y="663406"/>
                  <a:pt x="111061" y="539892"/>
                </a:cubicBezTo>
                <a:cubicBezTo>
                  <a:pt x="113840" y="372774"/>
                  <a:pt x="178281" y="241472"/>
                  <a:pt x="304384" y="145984"/>
                </a:cubicBezTo>
                <a:cubicBezTo>
                  <a:pt x="430486" y="50497"/>
                  <a:pt x="601577" y="1835"/>
                  <a:pt x="817657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blurRad="1270000" dist="139700" dir="2700000" algn="tl" rotWithShape="0">
              <a:prstClr val="black">
                <a:alpha val="3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en-US" sz="28700" b="1" dirty="0">
              <a:solidFill>
                <a:schemeClr val="bg1"/>
              </a:solidFill>
              <a:latin typeface="Lato" panose="020F0502020204030203" pitchFamily="34" charset="0"/>
              <a:cs typeface="Segoe UI" panose="020B0502040204020203" pitchFamily="34" charset="0"/>
            </a:endParaRPr>
          </a:p>
        </p:txBody>
      </p:sp>
      <p:sp>
        <p:nvSpPr>
          <p:cNvPr id="1027" name="Rectangle 1026"/>
          <p:cNvSpPr/>
          <p:nvPr/>
        </p:nvSpPr>
        <p:spPr>
          <a:xfrm>
            <a:off x="1485063" y="2985157"/>
            <a:ext cx="33870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5648">
              <a:buClr>
                <a:schemeClr val="tx1"/>
              </a:buClr>
              <a:buSzPts val="1200"/>
            </a:pP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Experiential marketing is expanding with many future opportunities for success.</a:t>
            </a:r>
          </a:p>
          <a:p>
            <a:pPr marL="125648">
              <a:buClr>
                <a:schemeClr val="tx1"/>
              </a:buClr>
              <a:buSzPts val="1200"/>
            </a:pPr>
            <a:endParaRPr lang="en-US" sz="12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marL="125648">
              <a:buClr>
                <a:schemeClr val="tx1"/>
              </a:buClr>
              <a:buSzPts val="1200"/>
            </a:pP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We adopt the latest technologies quicker than our competitors </a:t>
            </a:r>
          </a:p>
          <a:p>
            <a:pPr marL="125648">
              <a:buClr>
                <a:schemeClr val="tx1"/>
              </a:buClr>
              <a:buSzPts val="1200"/>
            </a:pPr>
            <a:endParaRPr lang="en-US" sz="12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 marL="125648">
              <a:buClr>
                <a:schemeClr val="tx1"/>
              </a:buClr>
              <a:buSzPts val="1200"/>
            </a:pP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The emerging need for on-ground activation and </a:t>
            </a:r>
            <a:r>
              <a:rPr lang="en-US" sz="1200" dirty="0" err="1" smtClean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phygital</a:t>
            </a:r>
            <a:r>
              <a:rPr lang="en-US" sz="1200" dirty="0" smtClean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activities.</a:t>
            </a:r>
          </a:p>
          <a:p>
            <a:pPr marL="125648">
              <a:buClr>
                <a:schemeClr val="tx1"/>
              </a:buClr>
              <a:buSzPts val="1200"/>
            </a:pPr>
            <a:endParaRPr lang="en-US" sz="12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</p:txBody>
      </p:sp>
      <p:sp>
        <p:nvSpPr>
          <p:cNvPr id="1029" name="Rectangle 1028"/>
          <p:cNvSpPr/>
          <p:nvPr/>
        </p:nvSpPr>
        <p:spPr>
          <a:xfrm>
            <a:off x="6641431" y="2971972"/>
            <a:ext cx="2081463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lt2"/>
              </a:buClr>
              <a:buSzPts val="1500"/>
            </a:pP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Clients choosing the traditional medium over experiential marketing.</a:t>
            </a:r>
          </a:p>
          <a:p>
            <a:pPr>
              <a:buClr>
                <a:schemeClr val="lt2"/>
              </a:buClr>
              <a:buSzPts val="1500"/>
            </a:pPr>
            <a:endParaRPr lang="en-US" sz="11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Raleway"/>
            </a:endParaRPr>
          </a:p>
          <a:p>
            <a:pPr>
              <a:buClr>
                <a:schemeClr val="lt2"/>
              </a:buClr>
              <a:buSzPts val="1500"/>
            </a:pP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  <a:ea typeface="Lato Light" panose="020B0604020202020204" charset="0"/>
                <a:cs typeface="Lato Light" panose="020B0604020202020204" charset="0"/>
                <a:sym typeface="Raleway"/>
              </a:rPr>
              <a:t>Feasibility of execution in a tight  timeline</a:t>
            </a:r>
          </a:p>
          <a:p>
            <a:pPr>
              <a:buClr>
                <a:schemeClr val="lt2"/>
              </a:buClr>
              <a:buSzPts val="1500"/>
            </a:pPr>
            <a:endParaRPr lang="en-US" sz="1100" dirty="0">
              <a:solidFill>
                <a:schemeClr val="bg1"/>
              </a:solidFill>
              <a:latin typeface="Lato" panose="020F0502020204030203" pitchFamily="34" charset="0"/>
              <a:ea typeface="Lato Light" panose="020B0604020202020204" charset="0"/>
              <a:cs typeface="Lato Light" panose="020B060402020202020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5701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="" xmlns:a16="http://schemas.microsoft.com/office/drawing/2014/main" id="{CD9F1A0E-FF82-46F2-8F65-81CB1DE387BE}"/>
              </a:ext>
            </a:extLst>
          </p:cNvPr>
          <p:cNvSpPr/>
          <p:nvPr/>
        </p:nvSpPr>
        <p:spPr>
          <a:xfrm rot="10800000">
            <a:off x="8424796" y="4907320"/>
            <a:ext cx="783131" cy="306093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00">
              <a:latin typeface="Lato" panose="020F0502020204030203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ED107879-4B77-4F10-BE05-02BD2D48CF18}"/>
              </a:ext>
            </a:extLst>
          </p:cNvPr>
          <p:cNvGrpSpPr/>
          <p:nvPr/>
        </p:nvGrpSpPr>
        <p:grpSpPr>
          <a:xfrm>
            <a:off x="-213393" y="258390"/>
            <a:ext cx="586099" cy="203884"/>
            <a:chOff x="-569048" y="161017"/>
            <a:chExt cx="1562930" cy="159973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="" xmlns:a16="http://schemas.microsoft.com/office/drawing/2014/main" id="{514777F4-B9A8-45D3-8D6E-9708C8C83835}"/>
                </a:ext>
              </a:extLst>
            </p:cNvPr>
            <p:cNvSpPr/>
            <p:nvPr/>
          </p:nvSpPr>
          <p:spPr>
            <a:xfrm>
              <a:off x="-569048" y="443115"/>
              <a:ext cx="1532714" cy="1035541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100">
                <a:latin typeface="Lato" panose="020F0502020204030203" pitchFamily="34" charset="0"/>
              </a:endParaRPr>
            </a:p>
          </p:txBody>
        </p:sp>
        <p:sp>
          <p:nvSpPr>
            <p:cNvPr id="19" name="TextBox 5">
              <a:extLst>
                <a:ext uri="{FF2B5EF4-FFF2-40B4-BE49-F238E27FC236}">
                  <a16:creationId xmlns="" xmlns:a16="http://schemas.microsoft.com/office/drawing/2014/main" id="{1E8DF59B-27B7-4114-98E2-E2BCAFECFEA7}"/>
                </a:ext>
              </a:extLst>
            </p:cNvPr>
            <p:cNvSpPr txBox="1"/>
            <p:nvPr/>
          </p:nvSpPr>
          <p:spPr>
            <a:xfrm>
              <a:off x="117914" y="161017"/>
              <a:ext cx="875968" cy="159973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7136" tIns="17136" rIns="17136" bIns="17136" anchor="ctr">
              <a:spAutoFit/>
            </a:bodyPr>
            <a:lstStyle>
              <a:lvl1pPr>
                <a:defRPr sz="8000" spc="2000">
                  <a:solidFill>
                    <a:srgbClr val="FFFFFF"/>
                  </a:solidFill>
                  <a:latin typeface="Asap Condensed"/>
                  <a:ea typeface="Asap Condensed"/>
                  <a:cs typeface="Asap Condensed"/>
                  <a:sym typeface="Asap Condensed"/>
                </a:defRPr>
              </a:lvl1pPr>
            </a:lstStyle>
            <a:p>
              <a:r>
                <a:rPr lang="en-US" sz="1100" b="1" kern="10000" spc="0" dirty="0" smtClean="0">
                  <a:solidFill>
                    <a:schemeClr val="bg1"/>
                  </a:solidFill>
                  <a:latin typeface="Lato" panose="020F05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8</a:t>
              </a:r>
              <a:endParaRPr lang="en-US" sz="1100" b="1" kern="10000" spc="0" dirty="0">
                <a:solidFill>
                  <a:schemeClr val="bg1"/>
                </a:solidFill>
                <a:latin typeface="Lato" panose="020F05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317383" y="37166"/>
            <a:ext cx="47765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7D7D7D"/>
                </a:solidFill>
                <a:latin typeface="Lato" panose="020F0502020204030203" pitchFamily="34" charset="0"/>
                <a:ea typeface="Roboto" panose="02000000000000000000" pitchFamily="2" charset="0"/>
                <a:cs typeface="Poppins SemiBold" panose="00000700000000000000" pitchFamily="2" charset="0"/>
              </a:rPr>
              <a:t>Deployment</a:t>
            </a:r>
            <a:r>
              <a:rPr lang="en-US" sz="3200" dirty="0" smtClean="0">
                <a:solidFill>
                  <a:schemeClr val="bg1"/>
                </a:solidFill>
                <a:latin typeface="Lato" panose="020F0502020204030203" pitchFamily="34" charset="0"/>
                <a:ea typeface="Roboto" panose="02000000000000000000" pitchFamily="2" charset="0"/>
                <a:cs typeface="Poppins SemiBold" panose="00000700000000000000" pitchFamily="2" charset="0"/>
              </a:rPr>
              <a:t> of Funds </a:t>
            </a:r>
            <a:endParaRPr lang="en-ID" sz="3200" dirty="0">
              <a:solidFill>
                <a:schemeClr val="bg1"/>
              </a:solidFill>
              <a:latin typeface="Lato" panose="020F0502020204030203" pitchFamily="34" charset="0"/>
              <a:ea typeface="Roboto" panose="02000000000000000000" pitchFamily="2" charset="0"/>
              <a:cs typeface="Poppins SemiBold" panose="00000700000000000000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FE167DAD-D355-4032-B8D3-A0F5A95CE849}"/>
              </a:ext>
            </a:extLst>
          </p:cNvPr>
          <p:cNvSpPr txBox="1"/>
          <p:nvPr/>
        </p:nvSpPr>
        <p:spPr>
          <a:xfrm>
            <a:off x="372706" y="718667"/>
            <a:ext cx="4342927" cy="4105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spc="165" dirty="0">
                <a:solidFill>
                  <a:schemeClr val="bg1"/>
                </a:solidFill>
                <a:latin typeface="Lato" panose="020F0502020204030203" pitchFamily="34" charset="0"/>
                <a:ea typeface="Lato Thin" panose="020B0604020202020204" charset="0"/>
                <a:cs typeface="Lato Thin" panose="020B0604020202020204" charset="0"/>
              </a:rPr>
              <a:t>Manpower </a:t>
            </a:r>
            <a:endParaRPr lang="en-US" sz="1000" b="1" spc="165" dirty="0" smtClean="0">
              <a:solidFill>
                <a:schemeClr val="bg1"/>
              </a:solidFill>
              <a:latin typeface="Lato" panose="020F0502020204030203" pitchFamily="34" charset="0"/>
              <a:ea typeface="Lato Thin" panose="020B0604020202020204" charset="0"/>
              <a:cs typeface="Lato Thin" panose="020B0604020202020204" charset="0"/>
            </a:endParaRPr>
          </a:p>
          <a:p>
            <a:r>
              <a:rPr lang="en-US" sz="1000" dirty="0" smtClean="0">
                <a:solidFill>
                  <a:schemeClr val="bg1"/>
                </a:solidFill>
                <a:latin typeface="Lato" panose="020F0502020204030203" pitchFamily="34" charset="0"/>
              </a:rPr>
              <a:t>ExperientialEtc </a:t>
            </a:r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has a talented but small team to ease the load we always have to outsource</a:t>
            </a:r>
            <a:r>
              <a:rPr lang="en-US" sz="1000" dirty="0" smtClean="0">
                <a:solidFill>
                  <a:schemeClr val="bg1"/>
                </a:solidFill>
                <a:latin typeface="Lato" panose="020F0502020204030203" pitchFamily="34" charset="0"/>
              </a:rPr>
              <a:t>.</a:t>
            </a:r>
          </a:p>
          <a:p>
            <a:endParaRPr lang="en-US" sz="1000" dirty="0" smtClean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r>
              <a:rPr lang="en-US" sz="1000" b="1" spc="165" dirty="0">
                <a:solidFill>
                  <a:schemeClr val="bg1"/>
                </a:solidFill>
                <a:latin typeface="Lato" panose="020F0502020204030203" pitchFamily="34" charset="0"/>
                <a:cs typeface="Poppins SemiBold" panose="00000700000000000000" pitchFamily="2" charset="0"/>
              </a:rPr>
              <a:t>Hardware &amp; </a:t>
            </a:r>
            <a:r>
              <a:rPr lang="en-US" sz="1000" b="1" spc="165" dirty="0" smtClean="0">
                <a:solidFill>
                  <a:schemeClr val="bg1"/>
                </a:solidFill>
                <a:latin typeface="Lato" panose="020F0502020204030203" pitchFamily="34" charset="0"/>
                <a:cs typeface="Poppins SemiBold" panose="00000700000000000000" pitchFamily="2" charset="0"/>
              </a:rPr>
              <a:t>Software</a:t>
            </a:r>
          </a:p>
          <a:p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Hardware &amp; Software plays an important role in our work, from making rendition to executing plans. With all the latest technology we will be able to reach new heights</a:t>
            </a:r>
            <a:r>
              <a:rPr lang="en-US" sz="1000" dirty="0" smtClean="0">
                <a:solidFill>
                  <a:schemeClr val="bg1"/>
                </a:solidFill>
                <a:latin typeface="Lato" panose="020F0502020204030203" pitchFamily="34" charset="0"/>
              </a:rPr>
              <a:t>.</a:t>
            </a:r>
          </a:p>
          <a:p>
            <a:endParaRPr lang="en-US" sz="10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r>
              <a:rPr lang="en-US" sz="1000" b="1" spc="165" dirty="0">
                <a:solidFill>
                  <a:schemeClr val="bg1"/>
                </a:solidFill>
                <a:latin typeface="Lato" panose="020F0502020204030203" pitchFamily="34" charset="0"/>
                <a:cs typeface="Poppins SemiBold" panose="00000700000000000000" pitchFamily="2" charset="0"/>
              </a:rPr>
              <a:t>Marketing</a:t>
            </a:r>
          </a:p>
          <a:p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ExperientialEtc  is looking to create its presence nationally and internationally, Marketing will definitely help us create a positive brand value.</a:t>
            </a:r>
            <a:endParaRPr lang="en-US" sz="1000" dirty="0">
              <a:solidFill>
                <a:schemeClr val="bg1"/>
              </a:solidFill>
              <a:latin typeface="Lato" panose="020F0502020204030203" pitchFamily="34" charset="0"/>
              <a:ea typeface="Lato Thin" panose="020B0604020202020204" charset="0"/>
              <a:cs typeface="Lato Thin" panose="020B0604020202020204" charset="0"/>
            </a:endParaRPr>
          </a:p>
          <a:p>
            <a:endParaRPr lang="en-US" sz="1000" b="1" spc="165" dirty="0">
              <a:solidFill>
                <a:schemeClr val="bg1"/>
              </a:solidFill>
              <a:latin typeface="Lato" panose="020F0502020204030203" pitchFamily="34" charset="0"/>
              <a:cs typeface="Poppins SemiBold" panose="00000700000000000000" pitchFamily="2" charset="0"/>
            </a:endParaRPr>
          </a:p>
          <a:p>
            <a:r>
              <a:rPr lang="en-US" sz="1000" b="1" spc="165" dirty="0">
                <a:solidFill>
                  <a:schemeClr val="bg1"/>
                </a:solidFill>
                <a:latin typeface="Lato" panose="020F0502020204030203" pitchFamily="34" charset="0"/>
                <a:cs typeface="Poppins SemiBold" panose="00000700000000000000" pitchFamily="2" charset="0"/>
              </a:rPr>
              <a:t>Inventory</a:t>
            </a:r>
          </a:p>
          <a:p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The current inventory is sometimes insufficient to fulfil the client requirements.</a:t>
            </a:r>
            <a:endParaRPr lang="en-US" sz="1000" dirty="0">
              <a:solidFill>
                <a:schemeClr val="bg1"/>
              </a:solidFill>
              <a:latin typeface="Lato" panose="020F0502020204030203" pitchFamily="34" charset="0"/>
              <a:ea typeface="Lato Thin" panose="020B0604020202020204" charset="0"/>
              <a:cs typeface="Lato Thin" panose="020B0604020202020204" charset="0"/>
            </a:endParaRPr>
          </a:p>
          <a:p>
            <a:endParaRPr lang="en-US" sz="1000" dirty="0" smtClean="0">
              <a:solidFill>
                <a:schemeClr val="bg1"/>
              </a:solidFill>
              <a:latin typeface="Lato" panose="020F0502020204030203" pitchFamily="34" charset="0"/>
              <a:ea typeface="Lato Thin" panose="020B0604020202020204" charset="0"/>
              <a:cs typeface="Lato Thin" panose="020B0604020202020204" charset="0"/>
            </a:endParaRPr>
          </a:p>
          <a:p>
            <a:r>
              <a:rPr lang="en-US" sz="1000" b="1" spc="165" dirty="0">
                <a:solidFill>
                  <a:schemeClr val="bg1"/>
                </a:solidFill>
                <a:latin typeface="Lato" panose="020F0502020204030203" pitchFamily="34" charset="0"/>
                <a:cs typeface="Poppins SemiBold" panose="00000700000000000000" pitchFamily="2" charset="0"/>
              </a:rPr>
              <a:t>Administration and compliance</a:t>
            </a:r>
          </a:p>
          <a:p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As we expand, the support system will also be upgraded from time to time to ensure that we are systematic, compliant and follow procedures.</a:t>
            </a:r>
            <a:endParaRPr lang="en-US" sz="1000" dirty="0">
              <a:solidFill>
                <a:schemeClr val="bg1"/>
              </a:solidFill>
              <a:latin typeface="Lato" panose="020F0502020204030203" pitchFamily="34" charset="0"/>
              <a:ea typeface="Lato Thin" panose="020B0604020202020204" charset="0"/>
              <a:cs typeface="Lato Thin" panose="020B0604020202020204" charset="0"/>
            </a:endParaRPr>
          </a:p>
          <a:p>
            <a:endParaRPr lang="en-US" sz="1000" dirty="0" smtClean="0">
              <a:solidFill>
                <a:schemeClr val="bg1"/>
              </a:solidFill>
              <a:latin typeface="Lato" panose="020F0502020204030203" pitchFamily="34" charset="0"/>
              <a:ea typeface="Lato Thin" panose="020B0604020202020204" charset="0"/>
              <a:cs typeface="Lato Thin" panose="020B0604020202020204" charset="0"/>
            </a:endParaRPr>
          </a:p>
          <a:p>
            <a:r>
              <a:rPr lang="en-US" sz="1000" b="1" spc="165" dirty="0">
                <a:solidFill>
                  <a:schemeClr val="bg1"/>
                </a:solidFill>
                <a:latin typeface="Lato" panose="020F0502020204030203" pitchFamily="34" charset="0"/>
                <a:cs typeface="Poppins SemiBold" panose="00000700000000000000" pitchFamily="2" charset="0"/>
              </a:rPr>
              <a:t>Research &amp; Development </a:t>
            </a:r>
            <a:r>
              <a:rPr lang="en-US" sz="1000" b="1" spc="165" dirty="0" smtClean="0">
                <a:solidFill>
                  <a:schemeClr val="bg1"/>
                </a:solidFill>
                <a:latin typeface="Lato" panose="020F0502020204030203" pitchFamily="34" charset="0"/>
                <a:cs typeface="Poppins SemiBold" panose="00000700000000000000" pitchFamily="2" charset="0"/>
              </a:rPr>
              <a:t>Paper</a:t>
            </a:r>
          </a:p>
          <a:p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Research &amp; Development plays vital part in innovating new products and services and  also a key factor in developing new competitive advantages</a:t>
            </a:r>
            <a:endParaRPr lang="en-US" sz="1000" b="1" spc="165" dirty="0">
              <a:solidFill>
                <a:schemeClr val="bg1"/>
              </a:solidFill>
              <a:latin typeface="Lato" panose="020F0502020204030203" pitchFamily="34" charset="0"/>
              <a:cs typeface="Poppins SemiBold" panose="00000700000000000000" pitchFamily="2" charset="0"/>
            </a:endParaRPr>
          </a:p>
          <a:p>
            <a:pPr>
              <a:lnSpc>
                <a:spcPct val="120000"/>
              </a:lnSpc>
            </a:pPr>
            <a:endParaRPr lang="en-US" sz="1000" dirty="0">
              <a:solidFill>
                <a:schemeClr val="bg1"/>
              </a:solidFill>
              <a:latin typeface="Lato" panose="020F0502020204030203" pitchFamily="34" charset="0"/>
              <a:ea typeface="Lato Thin" panose="020B0604020202020204" charset="0"/>
              <a:cs typeface="Lato Thin" panose="020B0604020202020204" charset="0"/>
            </a:endParaRPr>
          </a:p>
        </p:txBody>
      </p:sp>
      <p:sp>
        <p:nvSpPr>
          <p:cNvPr id="32" name="Rectangle: Rounded Corners 13">
            <a:extLst>
              <a:ext uri="{FF2B5EF4-FFF2-40B4-BE49-F238E27FC236}">
                <a16:creationId xmlns="" xmlns:a16="http://schemas.microsoft.com/office/drawing/2014/main" id="{4A9A42A5-E537-418B-840F-F3398ECFB733}"/>
              </a:ext>
            </a:extLst>
          </p:cNvPr>
          <p:cNvSpPr/>
          <p:nvPr/>
        </p:nvSpPr>
        <p:spPr>
          <a:xfrm>
            <a:off x="-530698" y="4885155"/>
            <a:ext cx="1668226" cy="723938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00">
              <a:latin typeface="Lato" panose="020F0502020204030203" pitchFamily="34" charset="0"/>
            </a:endParaRPr>
          </a:p>
        </p:txBody>
      </p:sp>
      <p:sp>
        <p:nvSpPr>
          <p:cNvPr id="33" name="Rectangle: Rounded Corners 14">
            <a:extLst>
              <a:ext uri="{FF2B5EF4-FFF2-40B4-BE49-F238E27FC236}">
                <a16:creationId xmlns="" xmlns:a16="http://schemas.microsoft.com/office/drawing/2014/main" id="{860C4CC0-1C07-473E-BE1F-534F01C86C53}"/>
              </a:ext>
            </a:extLst>
          </p:cNvPr>
          <p:cNvSpPr/>
          <p:nvPr/>
        </p:nvSpPr>
        <p:spPr>
          <a:xfrm>
            <a:off x="-139132" y="4973016"/>
            <a:ext cx="1540371" cy="493367"/>
          </a:xfrm>
          <a:prstGeom prst="roundRect">
            <a:avLst>
              <a:gd name="adj" fmla="val 50000"/>
            </a:avLst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00">
              <a:latin typeface="Lato" panose="020F0502020204030203" pitchFamily="34" charset="0"/>
            </a:endParaRPr>
          </a:p>
        </p:txBody>
      </p:sp>
      <p:graphicFrame>
        <p:nvGraphicFramePr>
          <p:cNvPr id="69" name="Chart 6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4641112"/>
              </p:ext>
            </p:extLst>
          </p:nvPr>
        </p:nvGraphicFramePr>
        <p:xfrm>
          <a:off x="4664968" y="172233"/>
          <a:ext cx="4412357" cy="47327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2834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0" y="6938"/>
            <a:ext cx="9144000" cy="51435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DD19AE02-1757-4CE5-A014-BE2C1D9A68AD}"/>
              </a:ext>
            </a:extLst>
          </p:cNvPr>
          <p:cNvGrpSpPr/>
          <p:nvPr/>
        </p:nvGrpSpPr>
        <p:grpSpPr>
          <a:xfrm>
            <a:off x="65075" y="6938"/>
            <a:ext cx="2873952" cy="1754326"/>
            <a:chOff x="645564" y="766191"/>
            <a:chExt cx="7285211" cy="10038915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xmlns="" id="{D1269CB6-457E-4257-B280-667936DA0883}"/>
                </a:ext>
              </a:extLst>
            </p:cNvPr>
            <p:cNvGrpSpPr/>
            <p:nvPr/>
          </p:nvGrpSpPr>
          <p:grpSpPr>
            <a:xfrm>
              <a:off x="645564" y="766191"/>
              <a:ext cx="7285211" cy="10038915"/>
              <a:chOff x="3581284" y="661516"/>
              <a:chExt cx="8146076" cy="10038915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43FC6B87-98DB-402A-8E78-96C557C3CD90}"/>
                  </a:ext>
                </a:extLst>
              </p:cNvPr>
              <p:cNvSpPr txBox="1"/>
              <p:nvPr/>
            </p:nvSpPr>
            <p:spPr>
              <a:xfrm>
                <a:off x="3581284" y="661516"/>
                <a:ext cx="8146076" cy="10038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IN" sz="3600" b="1" dirty="0" smtClean="0">
                    <a:solidFill>
                      <a:schemeClr val="lt1"/>
                    </a:solidFill>
                    <a:latin typeface="Lato" panose="020F0502020204030203" pitchFamily="34" charset="0"/>
                    <a:ea typeface="Lato Black"/>
                    <a:cs typeface="Lato Black"/>
                    <a:sym typeface="Lato Black"/>
                  </a:rPr>
                  <a:t>Clients Who </a:t>
                </a:r>
                <a:r>
                  <a:rPr lang="en-IN" sz="3600" b="1" dirty="0">
                    <a:solidFill>
                      <a:schemeClr val="lt1"/>
                    </a:solidFill>
                    <a:latin typeface="Lato" panose="020F0502020204030203" pitchFamily="34" charset="0"/>
                    <a:ea typeface="Lato Black"/>
                    <a:cs typeface="Lato Black"/>
                    <a:sym typeface="Lato Black"/>
                  </a:rPr>
                  <a:t>Trust Us </a:t>
                </a:r>
                <a:endParaRPr lang="en-IN" sz="3600" dirty="0">
                  <a:solidFill>
                    <a:srgbClr val="000000"/>
                  </a:solidFill>
                  <a:latin typeface="Lato" panose="020F0502020204030203" pitchFamily="34" charset="0"/>
                  <a:ea typeface="Arial"/>
                  <a:cs typeface="Arial"/>
                  <a:sym typeface="Arial"/>
                </a:endParaRPr>
              </a:p>
              <a:p>
                <a:r>
                  <a:rPr lang="en-US" sz="3600" b="1" dirty="0">
                    <a:solidFill>
                      <a:schemeClr val="accent1"/>
                    </a:solidFill>
                    <a:latin typeface="Lato" panose="020F0502020204030203" pitchFamily="34" charset="0"/>
                    <a:ea typeface="Roboto" panose="02000000000000000000" pitchFamily="2" charset="0"/>
                    <a:cs typeface="Lato" panose="020F0502020204030203" pitchFamily="34" charset="0"/>
                  </a:rPr>
                  <a:t> 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3A13DEB8-5E6B-4896-A54F-8B1AF46083DC}"/>
                  </a:ext>
                </a:extLst>
              </p:cNvPr>
              <p:cNvSpPr txBox="1"/>
              <p:nvPr/>
            </p:nvSpPr>
            <p:spPr>
              <a:xfrm>
                <a:off x="3730172" y="1992573"/>
                <a:ext cx="5183644" cy="6771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700" b="1" dirty="0">
                  <a:latin typeface="+mj-lt"/>
                  <a:ea typeface="Roboto" panose="02000000000000000000" pitchFamily="2" charset="0"/>
                  <a:cs typeface="Lato" panose="020F0502020204030203" pitchFamily="34" charset="0"/>
                </a:endParaRPr>
              </a:p>
            </p:txBody>
          </p:sp>
        </p:grp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640DA138-66DF-44BA-AE1A-1A802CF8B41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096" y="7593153"/>
              <a:ext cx="1461858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76" name="Picture 4" descr="File:HP logo 2012.svg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903" y="2884562"/>
            <a:ext cx="548640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mazon Prime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673" y="1064293"/>
            <a:ext cx="877824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o.remove.bg/downloads/4b093f8d-2071-489b-9eda-37a99878deec/tvs-tyre-logo-removebg-previe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729" y="654162"/>
            <a:ext cx="1077328" cy="64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798" y="3168692"/>
            <a:ext cx="548640" cy="5486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105" y="2226264"/>
            <a:ext cx="914400" cy="3870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981" y="3827687"/>
            <a:ext cx="818652" cy="5486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387" y="1544676"/>
            <a:ext cx="822960" cy="3403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29583"/>
            <a:ext cx="1280160" cy="25385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4" y="1885019"/>
            <a:ext cx="894324" cy="914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45" y="2558845"/>
            <a:ext cx="640080" cy="6400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935" y="4521459"/>
            <a:ext cx="1212243" cy="5486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251" y="1008215"/>
            <a:ext cx="731520" cy="731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84" y="2765925"/>
            <a:ext cx="1498604" cy="36576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228" y="1896013"/>
            <a:ext cx="548640" cy="5486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160" y="1961414"/>
            <a:ext cx="548640" cy="6803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36" y="1926465"/>
            <a:ext cx="914400" cy="4328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33" y="4474461"/>
            <a:ext cx="1097280" cy="27713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649" y="940865"/>
            <a:ext cx="548640" cy="54864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493" y="2567025"/>
            <a:ext cx="822960" cy="43616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389" y="280166"/>
            <a:ext cx="1143000" cy="54864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22" y="4638346"/>
            <a:ext cx="914400" cy="35789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794" y="1906638"/>
            <a:ext cx="1371600" cy="21179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4412" b="100000" l="309" r="100000">
                        <a14:foregroundMark x1="33951" y1="58824" x2="33951" y2="58824"/>
                        <a14:foregroundMark x1="62037" y1="35294" x2="62037" y2="35294"/>
                        <a14:foregroundMark x1="68827" y1="66176" x2="68827" y2="66176"/>
                        <a14:foregroundMark x1="71914" y1="19118" x2="71914" y2="191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205" y="3923800"/>
            <a:ext cx="914400" cy="19239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325" y="3627987"/>
            <a:ext cx="407910" cy="54864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76" y="3022006"/>
            <a:ext cx="739302" cy="54864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757" y="4548570"/>
            <a:ext cx="1463040" cy="54864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881" y="4078434"/>
            <a:ext cx="1371600" cy="26647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397" y="3850604"/>
            <a:ext cx="914400" cy="38110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2" y="3850604"/>
            <a:ext cx="1446254" cy="64008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055" y="-15917"/>
            <a:ext cx="1163493" cy="82296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684" y="3342831"/>
            <a:ext cx="640080" cy="57553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422" y="4560959"/>
            <a:ext cx="1188720" cy="36567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2" t="4685" r="14908" b="15192"/>
          <a:stretch/>
        </p:blipFill>
        <p:spPr>
          <a:xfrm>
            <a:off x="4544265" y="3041258"/>
            <a:ext cx="1371600" cy="82550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2899" b="100000" l="0" r="100000">
                        <a14:foregroundMark x1="11813" y1="39855" x2="11813" y2="398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888" y="3373257"/>
            <a:ext cx="822960" cy="31200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337" y="221435"/>
            <a:ext cx="822960" cy="82296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278" y="98017"/>
            <a:ext cx="674103" cy="4572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1" t="15922" r="12781" b="20837"/>
          <a:stretch/>
        </p:blipFill>
        <p:spPr>
          <a:xfrm>
            <a:off x="3530895" y="1117037"/>
            <a:ext cx="1055570" cy="81764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79" y="1521277"/>
            <a:ext cx="1645920" cy="237285"/>
          </a:xfrm>
          <a:prstGeom prst="rect">
            <a:avLst/>
          </a:prstGeom>
        </p:spPr>
      </p:pic>
      <p:pic>
        <p:nvPicPr>
          <p:cNvPr id="2050" name="Picture 2" descr="https://o.remove.bg/downloads/4a0dd716-3663-4dac-b59b-bf538424fa11/Star_Bharat_Official_Logo-removebg-preview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379" y="2463083"/>
            <a:ext cx="830586" cy="83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o.remove.bg/downloads/9a8b0664-39dc-4c63-a26a-7c4c1c64e88a/logo-300x300-removebg-preview.png"/>
          <p:cNvPicPr>
            <a:picLocks noChangeAspect="1" noChangeArrowheads="1"/>
          </p:cNvPicPr>
          <p:nvPr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16" b="30264"/>
          <a:stretch/>
        </p:blipFill>
        <p:spPr bwMode="auto">
          <a:xfrm>
            <a:off x="7031463" y="2177336"/>
            <a:ext cx="1263535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ny Pix - Wikipedia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805" y="828806"/>
            <a:ext cx="460922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ile:Sony pictures logo.png - Wikimedia Commons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323" y="4259741"/>
            <a:ext cx="471948" cy="73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dda52.com | Tegno Tech Media Works"/>
          <p:cNvPicPr>
            <a:picLocks noChangeAspect="1" noChangeArrowheads="1"/>
          </p:cNvPicPr>
          <p:nvPr/>
        </p:nvPicPr>
        <p:blipFill rotWithShape="1"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41"/>
          <a:stretch/>
        </p:blipFill>
        <p:spPr bwMode="auto">
          <a:xfrm>
            <a:off x="129626" y="3210524"/>
            <a:ext cx="1195094" cy="64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97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Krypmedia-3\Desktop\US Client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071" y="709685"/>
            <a:ext cx="7410735" cy="40533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3FC6B87-98DB-402A-8E78-96C557C3CD90}"/>
              </a:ext>
            </a:extLst>
          </p:cNvPr>
          <p:cNvSpPr txBox="1"/>
          <p:nvPr/>
        </p:nvSpPr>
        <p:spPr>
          <a:xfrm>
            <a:off x="65075" y="6938"/>
            <a:ext cx="2873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IN" sz="3200" b="1" dirty="0" smtClean="0">
                <a:latin typeface="Lato" panose="020F0502020204030203" pitchFamily="34" charset="0"/>
                <a:ea typeface="Lato Black"/>
                <a:cs typeface="Lato Black"/>
                <a:sym typeface="Lato Black"/>
              </a:rPr>
              <a:t>US Clients Pipeline  </a:t>
            </a:r>
            <a:endParaRPr lang="en-IN" sz="3200" dirty="0">
              <a:latin typeface="Lato" panose="020F0502020204030203" pitchFamily="34" charset="0"/>
              <a:ea typeface="Arial"/>
              <a:cs typeface="Arial"/>
              <a:sym typeface="Arial"/>
            </a:endParaRPr>
          </a:p>
          <a:p>
            <a:r>
              <a:rPr lang="en-US" sz="3200" b="1" dirty="0">
                <a:latin typeface="Lato" panose="020F0502020204030203" pitchFamily="34" charset="0"/>
                <a:ea typeface="Roboto" panose="02000000000000000000" pitchFamily="2" charset="0"/>
                <a:cs typeface="Lato" panose="020F050202020403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02487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9F64BF10-68CB-4EC7-8D2C-B72C8B1CBFC9}"/>
              </a:ext>
            </a:extLst>
          </p:cNvPr>
          <p:cNvSpPr/>
          <p:nvPr/>
        </p:nvSpPr>
        <p:spPr>
          <a:xfrm>
            <a:off x="-253350" y="956173"/>
            <a:ext cx="1955089" cy="723938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45FE3AE2-79F7-42F1-8736-4444B3CDA784}"/>
              </a:ext>
            </a:extLst>
          </p:cNvPr>
          <p:cNvSpPr/>
          <p:nvPr/>
        </p:nvSpPr>
        <p:spPr>
          <a:xfrm rot="10800000">
            <a:off x="-647710" y="1062737"/>
            <a:ext cx="814231" cy="493367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>
              <a:latin typeface="Lato" panose="020F0502020204030203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2A2FC69D-7B97-4FAD-AB2C-7CAF0B966B2C}"/>
              </a:ext>
            </a:extLst>
          </p:cNvPr>
          <p:cNvGrpSpPr/>
          <p:nvPr/>
        </p:nvGrpSpPr>
        <p:grpSpPr>
          <a:xfrm>
            <a:off x="-213393" y="239155"/>
            <a:ext cx="586099" cy="242356"/>
            <a:chOff x="-569048" y="10093"/>
            <a:chExt cx="1562930" cy="1901602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="" xmlns:a16="http://schemas.microsoft.com/office/drawing/2014/main" id="{86D37BA2-B920-473E-B83A-D564D5CA5FC8}"/>
                </a:ext>
              </a:extLst>
            </p:cNvPr>
            <p:cNvSpPr/>
            <p:nvPr/>
          </p:nvSpPr>
          <p:spPr>
            <a:xfrm>
              <a:off x="-569048" y="443115"/>
              <a:ext cx="1532714" cy="1035541"/>
            </a:xfrm>
            <a:prstGeom prst="roundRect">
              <a:avLst>
                <a:gd name="adj" fmla="val 50000"/>
              </a:avLst>
            </a:prstGeom>
            <a:solidFill>
              <a:srgbClr val="7D7D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53">
                <a:latin typeface="Lato" panose="020F0502020204030203" pitchFamily="34" charset="0"/>
              </a:endParaRPr>
            </a:p>
          </p:txBody>
        </p:sp>
        <p:sp>
          <p:nvSpPr>
            <p:cNvPr id="13" name="TextBox 5">
              <a:extLst>
                <a:ext uri="{FF2B5EF4-FFF2-40B4-BE49-F238E27FC236}">
                  <a16:creationId xmlns="" xmlns:a16="http://schemas.microsoft.com/office/drawing/2014/main" id="{007B00F0-DF06-4DD3-BF3A-7CF1D0E8A2AB}"/>
                </a:ext>
              </a:extLst>
            </p:cNvPr>
            <p:cNvSpPr txBox="1"/>
            <p:nvPr/>
          </p:nvSpPr>
          <p:spPr>
            <a:xfrm>
              <a:off x="117914" y="10093"/>
              <a:ext cx="875968" cy="190160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17136" tIns="17136" rIns="17136" bIns="17136" anchor="ctr">
              <a:spAutoFit/>
            </a:bodyPr>
            <a:lstStyle>
              <a:lvl1pPr>
                <a:defRPr sz="8000" spc="2000">
                  <a:solidFill>
                    <a:srgbClr val="FFFFFF"/>
                  </a:solidFill>
                  <a:latin typeface="Asap Condensed"/>
                  <a:ea typeface="Asap Condensed"/>
                  <a:cs typeface="Asap Condensed"/>
                  <a:sym typeface="Asap Condensed"/>
                </a:defRPr>
              </a:lvl1pPr>
            </a:lstStyle>
            <a:p>
              <a:r>
                <a:rPr lang="en-US" sz="1350" b="1" kern="10000" spc="0" dirty="0" smtClean="0">
                  <a:solidFill>
                    <a:schemeClr val="bg1"/>
                  </a:solidFill>
                  <a:latin typeface="Lato" panose="020F05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6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F8163726-9922-4668-B5B6-894EDD49EF7B}"/>
              </a:ext>
            </a:extLst>
          </p:cNvPr>
          <p:cNvSpPr txBox="1"/>
          <p:nvPr/>
        </p:nvSpPr>
        <p:spPr>
          <a:xfrm>
            <a:off x="6188727" y="120800"/>
            <a:ext cx="25906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B61FD282-C658-4B0C-B0FE-C53CA60A9BDD}"/>
              </a:ext>
            </a:extLst>
          </p:cNvPr>
          <p:cNvGrpSpPr/>
          <p:nvPr/>
        </p:nvGrpSpPr>
        <p:grpSpPr>
          <a:xfrm>
            <a:off x="2925101" y="922244"/>
            <a:ext cx="4564126" cy="923084"/>
            <a:chOff x="7938" y="1273175"/>
            <a:chExt cx="6086475" cy="936625"/>
          </a:xfrm>
        </p:grpSpPr>
        <p:sp>
          <p:nvSpPr>
            <p:cNvPr id="36" name="Rectangle 14">
              <a:extLst>
                <a:ext uri="{FF2B5EF4-FFF2-40B4-BE49-F238E27FC236}">
                  <a16:creationId xmlns="" xmlns:a16="http://schemas.microsoft.com/office/drawing/2014/main" id="{B426E85A-8318-480C-8953-BB95686778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38" y="1644650"/>
              <a:ext cx="1614488" cy="55086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Lato" panose="020F0502020204030203" pitchFamily="34" charset="0"/>
              </a:endParaRPr>
            </a:p>
          </p:txBody>
        </p:sp>
        <p:sp>
          <p:nvSpPr>
            <p:cNvPr id="37" name="Rectangle 15">
              <a:extLst>
                <a:ext uri="{FF2B5EF4-FFF2-40B4-BE49-F238E27FC236}">
                  <a16:creationId xmlns="" xmlns:a16="http://schemas.microsoft.com/office/drawing/2014/main" id="{8E449B0E-95BF-49B5-B29D-6DAE1F99CD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313" y="1273175"/>
              <a:ext cx="4991100" cy="5524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Lato" panose="020F0502020204030203" pitchFamily="34" charset="0"/>
              </a:endParaRPr>
            </a:p>
          </p:txBody>
        </p:sp>
        <p:sp>
          <p:nvSpPr>
            <p:cNvPr id="38" name="Freeform 16">
              <a:extLst>
                <a:ext uri="{FF2B5EF4-FFF2-40B4-BE49-F238E27FC236}">
                  <a16:creationId xmlns="" xmlns:a16="http://schemas.microsoft.com/office/drawing/2014/main" id="{1630AE47-4B36-4EE2-8B89-066897A95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3313" y="1825625"/>
              <a:ext cx="519113" cy="384175"/>
            </a:xfrm>
            <a:custGeom>
              <a:avLst/>
              <a:gdLst>
                <a:gd name="T0" fmla="*/ 327 w 327"/>
                <a:gd name="T1" fmla="*/ 242 h 242"/>
                <a:gd name="T2" fmla="*/ 163 w 327"/>
                <a:gd name="T3" fmla="*/ 120 h 242"/>
                <a:gd name="T4" fmla="*/ 0 w 327"/>
                <a:gd name="T5" fmla="*/ 0 h 242"/>
                <a:gd name="T6" fmla="*/ 327 w 327"/>
                <a:gd name="T7" fmla="*/ 0 h 242"/>
                <a:gd name="T8" fmla="*/ 327 w 327"/>
                <a:gd name="T9" fmla="*/ 0 h 242"/>
                <a:gd name="T10" fmla="*/ 327 w 327"/>
                <a:gd name="T11" fmla="*/ 120 h 242"/>
                <a:gd name="T12" fmla="*/ 327 w 327"/>
                <a:gd name="T13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7" h="242">
                  <a:moveTo>
                    <a:pt x="327" y="242"/>
                  </a:moveTo>
                  <a:lnTo>
                    <a:pt x="163" y="120"/>
                  </a:lnTo>
                  <a:lnTo>
                    <a:pt x="0" y="0"/>
                  </a:lnTo>
                  <a:lnTo>
                    <a:pt x="327" y="0"/>
                  </a:lnTo>
                  <a:lnTo>
                    <a:pt x="327" y="0"/>
                  </a:lnTo>
                  <a:lnTo>
                    <a:pt x="327" y="120"/>
                  </a:lnTo>
                  <a:lnTo>
                    <a:pt x="327" y="24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Lato" panose="020F0502020204030203" pitchFamily="34" charset="0"/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166522" y="4132395"/>
            <a:ext cx="3000376" cy="923083"/>
            <a:chOff x="795539" y="4110726"/>
            <a:chExt cx="3000376" cy="923083"/>
          </a:xfrm>
        </p:grpSpPr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DB68D23F-2C56-42AF-AFA3-4B11449219CF}"/>
                </a:ext>
              </a:extLst>
            </p:cNvPr>
            <p:cNvGrpSpPr/>
            <p:nvPr/>
          </p:nvGrpSpPr>
          <p:grpSpPr>
            <a:xfrm>
              <a:off x="795539" y="4110726"/>
              <a:ext cx="3000376" cy="923083"/>
              <a:chOff x="-6576" y="4073762"/>
              <a:chExt cx="4722191" cy="856205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="" xmlns:a16="http://schemas.microsoft.com/office/drawing/2014/main" id="{33033BEE-EE1D-454E-A5D6-D47DB680DED2}"/>
                  </a:ext>
                </a:extLst>
              </p:cNvPr>
              <p:cNvGrpSpPr/>
              <p:nvPr/>
            </p:nvGrpSpPr>
            <p:grpSpPr>
              <a:xfrm>
                <a:off x="-6576" y="4073762"/>
                <a:ext cx="4722191" cy="856205"/>
                <a:chOff x="7938" y="2544763"/>
                <a:chExt cx="5165725" cy="936625"/>
              </a:xfrm>
            </p:grpSpPr>
            <p:sp>
              <p:nvSpPr>
                <p:cNvPr id="17" name="Rectangle 11">
                  <a:extLst>
                    <a:ext uri="{FF2B5EF4-FFF2-40B4-BE49-F238E27FC236}">
                      <a16:creationId xmlns="" xmlns:a16="http://schemas.microsoft.com/office/drawing/2014/main" id="{B58D53FB-539D-4995-9440-6C8544A718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938" y="2916238"/>
                  <a:ext cx="1614488" cy="55086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Lato" panose="020F0502020204030203" pitchFamily="34" charset="0"/>
                  </a:endParaRPr>
                </a:p>
              </p:txBody>
            </p:sp>
            <p:sp>
              <p:nvSpPr>
                <p:cNvPr id="18" name="Rectangle 12">
                  <a:extLst>
                    <a:ext uri="{FF2B5EF4-FFF2-40B4-BE49-F238E27FC236}">
                      <a16:creationId xmlns="" xmlns:a16="http://schemas.microsoft.com/office/drawing/2014/main" id="{3E7656FD-4BD1-49E2-9E49-CE9E292C51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03313" y="2544763"/>
                  <a:ext cx="4070350" cy="55245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atin typeface="Lato" panose="020F0502020204030203" pitchFamily="34" charset="0"/>
                  </a:endParaRPr>
                </a:p>
              </p:txBody>
            </p:sp>
            <p:sp>
              <p:nvSpPr>
                <p:cNvPr id="19" name="Freeform 13">
                  <a:extLst>
                    <a:ext uri="{FF2B5EF4-FFF2-40B4-BE49-F238E27FC236}">
                      <a16:creationId xmlns="" xmlns:a16="http://schemas.microsoft.com/office/drawing/2014/main" id="{A7B3A012-5493-45E7-8490-E8A6102BA6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03313" y="3097213"/>
                  <a:ext cx="519113" cy="384175"/>
                </a:xfrm>
                <a:custGeom>
                  <a:avLst/>
                  <a:gdLst>
                    <a:gd name="T0" fmla="*/ 327 w 327"/>
                    <a:gd name="T1" fmla="*/ 242 h 242"/>
                    <a:gd name="T2" fmla="*/ 163 w 327"/>
                    <a:gd name="T3" fmla="*/ 120 h 242"/>
                    <a:gd name="T4" fmla="*/ 0 w 327"/>
                    <a:gd name="T5" fmla="*/ 0 h 242"/>
                    <a:gd name="T6" fmla="*/ 327 w 327"/>
                    <a:gd name="T7" fmla="*/ 0 h 242"/>
                    <a:gd name="T8" fmla="*/ 327 w 327"/>
                    <a:gd name="T9" fmla="*/ 0 h 242"/>
                    <a:gd name="T10" fmla="*/ 327 w 327"/>
                    <a:gd name="T11" fmla="*/ 120 h 242"/>
                    <a:gd name="T12" fmla="*/ 327 w 327"/>
                    <a:gd name="T13" fmla="*/ 242 h 2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7" h="242">
                      <a:moveTo>
                        <a:pt x="327" y="242"/>
                      </a:moveTo>
                      <a:lnTo>
                        <a:pt x="163" y="120"/>
                      </a:lnTo>
                      <a:lnTo>
                        <a:pt x="0" y="0"/>
                      </a:lnTo>
                      <a:lnTo>
                        <a:pt x="327" y="0"/>
                      </a:lnTo>
                      <a:lnTo>
                        <a:pt x="327" y="0"/>
                      </a:lnTo>
                      <a:lnTo>
                        <a:pt x="327" y="120"/>
                      </a:lnTo>
                      <a:lnTo>
                        <a:pt x="327" y="242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Lato" panose="020F0502020204030203" pitchFamily="34" charset="0"/>
                  </a:endParaRPr>
                </a:p>
              </p:txBody>
            </p:sp>
          </p:grpSp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35FE8F30-E038-44B8-B04B-D46CBD091FD5}"/>
                  </a:ext>
                </a:extLst>
              </p:cNvPr>
              <p:cNvSpPr txBox="1"/>
              <p:nvPr/>
            </p:nvSpPr>
            <p:spPr>
              <a:xfrm>
                <a:off x="1235700" y="4172381"/>
                <a:ext cx="3158119" cy="285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sz="1400" b="1" dirty="0">
                  <a:solidFill>
                    <a:schemeClr val="bg1"/>
                  </a:solidFill>
                  <a:latin typeface="Lato" panose="020F0502020204030203" pitchFamily="34" charset="0"/>
                </a:endParaRPr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2272808" y="4114619"/>
              <a:ext cx="1162498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>
                <a:buClr>
                  <a:srgbClr val="000000"/>
                </a:buClr>
                <a:buSzPts val="1867"/>
              </a:pPr>
              <a:r>
                <a:rPr lang="en-IN" sz="2400" dirty="0" smtClean="0">
                  <a:latin typeface="Lato" panose="020F0502020204030203" pitchFamily="34" charset="0"/>
                </a:rPr>
                <a:t>₹</a:t>
              </a:r>
              <a:r>
                <a:rPr lang="en-IN" sz="2400" b="1" dirty="0" smtClean="0">
                  <a:solidFill>
                    <a:schemeClr val="dk1"/>
                  </a:solidFill>
                  <a:latin typeface="Lato" panose="020F0502020204030203" pitchFamily="34" charset="0"/>
                  <a:ea typeface="Century Gothic"/>
                  <a:cs typeface="Century Gothic"/>
                  <a:sym typeface="Century Gothic"/>
                </a:rPr>
                <a:t> 20 Cr</a:t>
              </a:r>
              <a:endParaRPr lang="en-IN" sz="2400" dirty="0" smtClean="0">
                <a:solidFill>
                  <a:srgbClr val="000000"/>
                </a:solidFill>
                <a:latin typeface="Lato" panose="020F0502020204030203" pitchFamily="34" charset="0"/>
                <a:ea typeface="Arial"/>
                <a:cs typeface="Arial"/>
                <a:sym typeface="Arial"/>
              </a:endParaRPr>
            </a:p>
            <a:p>
              <a:pPr algn="ctr">
                <a:buClr>
                  <a:srgbClr val="000000"/>
                </a:buClr>
                <a:buSzPts val="1867"/>
              </a:pPr>
              <a:endParaRPr lang="en-IN" sz="2400" b="1" dirty="0">
                <a:solidFill>
                  <a:schemeClr val="dk1"/>
                </a:solidFill>
                <a:latin typeface="Lato" panose="020F0502020204030203" pitchFamily="34" charset="0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872701" y="4565103"/>
              <a:ext cx="723275" cy="36933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800" b="0" cap="none" spc="0" dirty="0" smtClean="0">
                  <a:ln w="0"/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ato" panose="020F0502020204030203" pitchFamily="34" charset="0"/>
                </a:rPr>
                <a:t>2022</a:t>
              </a:r>
              <a:endParaRPr lang="en-US" sz="1800" b="0" cap="none" spc="0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endParaRP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1844614" y="1474433"/>
            <a:ext cx="5197006" cy="1445837"/>
            <a:chOff x="474360" y="1669930"/>
            <a:chExt cx="5197006" cy="1293950"/>
          </a:xfrm>
        </p:grpSpPr>
        <p:grpSp>
          <p:nvGrpSpPr>
            <p:cNvPr id="112" name="Group 111"/>
            <p:cNvGrpSpPr/>
            <p:nvPr/>
          </p:nvGrpSpPr>
          <p:grpSpPr>
            <a:xfrm>
              <a:off x="617870" y="1669930"/>
              <a:ext cx="5053496" cy="1293950"/>
              <a:chOff x="756062" y="1683621"/>
              <a:chExt cx="5053496" cy="1293950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="" xmlns:a16="http://schemas.microsoft.com/office/drawing/2014/main" id="{F22EF62E-138D-434C-8CCE-FD4459A8B36D}"/>
                  </a:ext>
                </a:extLst>
              </p:cNvPr>
              <p:cNvGrpSpPr/>
              <p:nvPr/>
            </p:nvGrpSpPr>
            <p:grpSpPr>
              <a:xfrm>
                <a:off x="756062" y="2054488"/>
                <a:ext cx="4802218" cy="923083"/>
                <a:chOff x="-6576" y="5021224"/>
                <a:chExt cx="4648498" cy="856205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="" xmlns:a16="http://schemas.microsoft.com/office/drawing/2014/main" id="{3D3E7401-257F-4B9C-9AB8-8CE5C5517620}"/>
                    </a:ext>
                  </a:extLst>
                </p:cNvPr>
                <p:cNvGrpSpPr/>
                <p:nvPr/>
              </p:nvGrpSpPr>
              <p:grpSpPr>
                <a:xfrm>
                  <a:off x="-6576" y="5021224"/>
                  <a:ext cx="3881949" cy="856205"/>
                  <a:chOff x="7938" y="3816350"/>
                  <a:chExt cx="4246563" cy="936625"/>
                </a:xfrm>
              </p:grpSpPr>
              <p:sp>
                <p:nvSpPr>
                  <p:cNvPr id="24" name="Rectangle 8">
                    <a:extLst>
                      <a:ext uri="{FF2B5EF4-FFF2-40B4-BE49-F238E27FC236}">
                        <a16:creationId xmlns="" xmlns:a16="http://schemas.microsoft.com/office/drawing/2014/main" id="{37B2C630-8FCA-429A-89FE-B63616B1D0A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938" y="4187825"/>
                    <a:ext cx="1614488" cy="550862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Lato" panose="020F0502020204030203" pitchFamily="34" charset="0"/>
                    </a:endParaRPr>
                  </a:p>
                </p:txBody>
              </p:sp>
              <p:sp>
                <p:nvSpPr>
                  <p:cNvPr id="25" name="Rectangle 9">
                    <a:extLst>
                      <a:ext uri="{FF2B5EF4-FFF2-40B4-BE49-F238E27FC236}">
                        <a16:creationId xmlns="" xmlns:a16="http://schemas.microsoft.com/office/drawing/2014/main" id="{54AEFD45-1D00-443B-A25F-0AE98F3034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103313" y="3816350"/>
                    <a:ext cx="3151188" cy="550862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Lato" panose="020F0502020204030203" pitchFamily="34" charset="0"/>
                    </a:endParaRPr>
                  </a:p>
                </p:txBody>
              </p:sp>
              <p:sp>
                <p:nvSpPr>
                  <p:cNvPr id="26" name="Freeform 10">
                    <a:extLst>
                      <a:ext uri="{FF2B5EF4-FFF2-40B4-BE49-F238E27FC236}">
                        <a16:creationId xmlns="" xmlns:a16="http://schemas.microsoft.com/office/drawing/2014/main" id="{05D1A4A6-F857-4001-A398-F38D56053D6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03313" y="4367213"/>
                    <a:ext cx="519113" cy="385762"/>
                  </a:xfrm>
                  <a:custGeom>
                    <a:avLst/>
                    <a:gdLst>
                      <a:gd name="T0" fmla="*/ 327 w 327"/>
                      <a:gd name="T1" fmla="*/ 243 h 243"/>
                      <a:gd name="T2" fmla="*/ 163 w 327"/>
                      <a:gd name="T3" fmla="*/ 121 h 243"/>
                      <a:gd name="T4" fmla="*/ 0 w 327"/>
                      <a:gd name="T5" fmla="*/ 0 h 243"/>
                      <a:gd name="T6" fmla="*/ 327 w 327"/>
                      <a:gd name="T7" fmla="*/ 0 h 243"/>
                      <a:gd name="T8" fmla="*/ 327 w 327"/>
                      <a:gd name="T9" fmla="*/ 0 h 243"/>
                      <a:gd name="T10" fmla="*/ 327 w 327"/>
                      <a:gd name="T11" fmla="*/ 121 h 243"/>
                      <a:gd name="T12" fmla="*/ 327 w 327"/>
                      <a:gd name="T13" fmla="*/ 243 h 2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27" h="243">
                        <a:moveTo>
                          <a:pt x="327" y="243"/>
                        </a:moveTo>
                        <a:lnTo>
                          <a:pt x="163" y="121"/>
                        </a:lnTo>
                        <a:lnTo>
                          <a:pt x="0" y="0"/>
                        </a:lnTo>
                        <a:lnTo>
                          <a:pt x="327" y="0"/>
                        </a:lnTo>
                        <a:lnTo>
                          <a:pt x="327" y="0"/>
                        </a:lnTo>
                        <a:lnTo>
                          <a:pt x="327" y="121"/>
                        </a:lnTo>
                        <a:lnTo>
                          <a:pt x="327" y="243"/>
                        </a:lnTo>
                        <a:close/>
                      </a:path>
                    </a:pathLst>
                  </a:custGeom>
                  <a:solidFill>
                    <a:schemeClr val="accent5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Lato" panose="020F0502020204030203" pitchFamily="34" charset="0"/>
                    </a:endParaRPr>
                  </a:p>
                </p:txBody>
              </p:sp>
            </p:grpSp>
            <p:sp>
              <p:nvSpPr>
                <p:cNvPr id="23" name="TextBox 22">
                  <a:extLst>
                    <a:ext uri="{FF2B5EF4-FFF2-40B4-BE49-F238E27FC236}">
                      <a16:creationId xmlns="" xmlns:a16="http://schemas.microsoft.com/office/drawing/2014/main" id="{7A16B978-B1A2-4AD0-BCF4-2592665E4FB3}"/>
                    </a:ext>
                  </a:extLst>
                </p:cNvPr>
                <p:cNvSpPr txBox="1"/>
                <p:nvPr/>
              </p:nvSpPr>
              <p:spPr>
                <a:xfrm>
                  <a:off x="1483804" y="5124335"/>
                  <a:ext cx="3158118" cy="2554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en-US" sz="1400" b="1" dirty="0">
                    <a:solidFill>
                      <a:schemeClr val="bg1"/>
                    </a:solidFill>
                    <a:latin typeface="Lato" panose="020F0502020204030203" pitchFamily="34" charset="0"/>
                  </a:endParaRPr>
                </a:p>
              </p:txBody>
            </p:sp>
          </p:grpSp>
          <p:sp>
            <p:nvSpPr>
              <p:cNvPr id="108" name="Rectangle 107"/>
              <p:cNvSpPr/>
              <p:nvPr/>
            </p:nvSpPr>
            <p:spPr>
              <a:xfrm>
                <a:off x="1237558" y="1683621"/>
                <a:ext cx="4572000" cy="85387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>
                  <a:buClr>
                    <a:srgbClr val="000000"/>
                  </a:buClr>
                  <a:buSzPts val="1333"/>
                </a:pPr>
                <a:endParaRPr lang="en-IN" sz="2800" dirty="0">
                  <a:solidFill>
                    <a:srgbClr val="000000"/>
                  </a:solidFill>
                  <a:latin typeface="Lato" panose="020F0502020204030203" pitchFamily="34" charset="0"/>
                  <a:ea typeface="Arial"/>
                  <a:cs typeface="Arial"/>
                  <a:sym typeface="Arial"/>
                </a:endParaRPr>
              </a:p>
              <a:p>
                <a:pPr algn="ctr">
                  <a:buClr>
                    <a:srgbClr val="000000"/>
                  </a:buClr>
                  <a:buSzPts val="1867"/>
                </a:pPr>
                <a:r>
                  <a:rPr lang="en-IN" sz="2800" dirty="0">
                    <a:latin typeface="Lato" panose="020F0502020204030203" pitchFamily="34" charset="0"/>
                  </a:rPr>
                  <a:t>₹</a:t>
                </a:r>
                <a:r>
                  <a:rPr lang="en-IN" sz="2800" b="1" dirty="0">
                    <a:solidFill>
                      <a:schemeClr val="dk1"/>
                    </a:solidFill>
                    <a:latin typeface="Lato" panose="020F0502020204030203" pitchFamily="34" charset="0"/>
                    <a:ea typeface="Century Gothic"/>
                    <a:cs typeface="Century Gothic"/>
                    <a:sym typeface="Century Gothic"/>
                  </a:rPr>
                  <a:t> 6</a:t>
                </a:r>
                <a:r>
                  <a:rPr lang="en-IN" sz="2800" b="1" dirty="0" smtClean="0">
                    <a:solidFill>
                      <a:schemeClr val="dk1"/>
                    </a:solidFill>
                    <a:latin typeface="Lato" panose="020F0502020204030203" pitchFamily="34" charset="0"/>
                    <a:ea typeface="Century Gothic"/>
                    <a:cs typeface="Century Gothic"/>
                    <a:sym typeface="Century Gothic"/>
                  </a:rPr>
                  <a:t>0 Cr</a:t>
                </a:r>
                <a:endParaRPr lang="en-IN" sz="2800" b="1" dirty="0">
                  <a:solidFill>
                    <a:schemeClr val="dk1"/>
                  </a:solidFill>
                  <a:latin typeface="Lato" panose="020F0502020204030203" pitchFamily="34" charset="0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109" name="Rectangle 108"/>
            <p:cNvSpPr/>
            <p:nvPr/>
          </p:nvSpPr>
          <p:spPr>
            <a:xfrm>
              <a:off x="474360" y="2497179"/>
              <a:ext cx="1668181" cy="33053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IN" sz="1800" dirty="0">
                  <a:solidFill>
                    <a:schemeClr val="dk1"/>
                  </a:solidFill>
                  <a:latin typeface="Lato" panose="020F0502020204030203" pitchFamily="34" charset="0"/>
                  <a:ea typeface="Century Gothic"/>
                  <a:cs typeface="Century Gothic"/>
                  <a:sym typeface="Century Gothic"/>
                </a:rPr>
                <a:t>2024</a:t>
              </a:r>
              <a:endParaRPr lang="en-US" sz="1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to" panose="020F0502020204030203" pitchFamily="34" charset="0"/>
              </a:endParaRPr>
            </a:p>
          </p:txBody>
        </p:sp>
      </p:grpSp>
      <p:sp>
        <p:nvSpPr>
          <p:cNvPr id="114" name="Rectangle 113"/>
          <p:cNvSpPr/>
          <p:nvPr/>
        </p:nvSpPr>
        <p:spPr>
          <a:xfrm>
            <a:off x="4924893" y="614661"/>
            <a:ext cx="1327607" cy="8785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Clr>
                <a:srgbClr val="000000"/>
              </a:buClr>
              <a:buSzPts val="1333"/>
            </a:pPr>
            <a:endParaRPr lang="en-IN" sz="2309" dirty="0" smtClean="0">
              <a:solidFill>
                <a:srgbClr val="000000"/>
              </a:solidFill>
              <a:latin typeface="Lato" panose="020F0502020204030203" pitchFamily="34" charset="0"/>
              <a:ea typeface="Arial"/>
              <a:cs typeface="Arial"/>
              <a:sym typeface="Arial"/>
            </a:endParaRPr>
          </a:p>
          <a:p>
            <a:pPr algn="ctr">
              <a:buClr>
                <a:srgbClr val="000000"/>
              </a:buClr>
              <a:buSzPts val="1867"/>
            </a:pPr>
            <a:r>
              <a:rPr lang="en-IN" sz="2800" smtClean="0">
                <a:latin typeface="Lato" panose="020F0502020204030203" pitchFamily="34" charset="0"/>
              </a:rPr>
              <a:t>₹</a:t>
            </a:r>
            <a:r>
              <a:rPr lang="en-IN" sz="2800" b="1" smtClean="0">
                <a:solidFill>
                  <a:schemeClr val="dk1"/>
                </a:solidFill>
                <a:latin typeface="Lato" panose="020F0502020204030203" pitchFamily="34" charset="0"/>
                <a:ea typeface="Century Gothic"/>
                <a:cs typeface="Century Gothic"/>
                <a:sym typeface="Century Gothic"/>
              </a:rPr>
              <a:t> 90 </a:t>
            </a:r>
            <a:r>
              <a:rPr lang="en-IN" sz="2800" b="1" dirty="0" smtClean="0">
                <a:solidFill>
                  <a:schemeClr val="dk1"/>
                </a:solidFill>
                <a:latin typeface="Lato" panose="020F0502020204030203" pitchFamily="34" charset="0"/>
                <a:ea typeface="Century Gothic"/>
                <a:cs typeface="Century Gothic"/>
                <a:sym typeface="Century Gothic"/>
              </a:rPr>
              <a:t>Cr</a:t>
            </a:r>
            <a:endParaRPr lang="en-IN" sz="2800" b="1" dirty="0">
              <a:solidFill>
                <a:schemeClr val="dk1"/>
              </a:solidFill>
              <a:latin typeface="Lato" panose="020F0502020204030203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3052413" y="1449700"/>
            <a:ext cx="723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800" dirty="0" smtClean="0">
                <a:solidFill>
                  <a:schemeClr val="dk1"/>
                </a:solidFill>
                <a:latin typeface="Lato" panose="020F0502020204030203" pitchFamily="34" charset="0"/>
                <a:ea typeface="Century Gothic"/>
                <a:cs typeface="Century Gothic"/>
                <a:sym typeface="Century Gothic"/>
              </a:rPr>
              <a:t>2025</a:t>
            </a:r>
            <a:endParaRPr lang="en-US" sz="1800" dirty="0">
              <a:latin typeface="Lato" panose="020F0502020204030203" pitchFamily="34" charset="0"/>
            </a:endParaRPr>
          </a:p>
        </p:txBody>
      </p:sp>
      <p:sp>
        <p:nvSpPr>
          <p:cNvPr id="116" name="Rectangle 115"/>
          <p:cNvSpPr/>
          <p:nvPr/>
        </p:nvSpPr>
        <p:spPr>
          <a:xfrm>
            <a:off x="2426209" y="28343"/>
            <a:ext cx="43476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rgbClr val="7D7D7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to" panose="020F0502020204030203" pitchFamily="34" charset="0"/>
              </a:rPr>
              <a:t>Revenue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to" panose="020F0502020204030203" pitchFamily="34" charset="0"/>
              </a:rPr>
              <a:t> </a:t>
            </a:r>
            <a:r>
              <a:rPr lang="en-US" sz="36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to" panose="020F0502020204030203" pitchFamily="34" charset="0"/>
              </a:rPr>
              <a:t>Projections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ato" panose="020F0502020204030203" pitchFamily="34" charset="0"/>
            </a:endParaRPr>
          </a:p>
        </p:txBody>
      </p:sp>
      <p:pic>
        <p:nvPicPr>
          <p:cNvPr id="126" name="Picture 1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2955" y="4416668"/>
            <a:ext cx="566977" cy="560881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755945" y="2633397"/>
            <a:ext cx="4768555" cy="1445837"/>
            <a:chOff x="474360" y="1669930"/>
            <a:chExt cx="5197006" cy="1293950"/>
          </a:xfrm>
        </p:grpSpPr>
        <p:grpSp>
          <p:nvGrpSpPr>
            <p:cNvPr id="40" name="Group 39"/>
            <p:cNvGrpSpPr/>
            <p:nvPr/>
          </p:nvGrpSpPr>
          <p:grpSpPr>
            <a:xfrm>
              <a:off x="617870" y="1669930"/>
              <a:ext cx="5053496" cy="1293950"/>
              <a:chOff x="756062" y="1683621"/>
              <a:chExt cx="5053496" cy="1293950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="" xmlns:a16="http://schemas.microsoft.com/office/drawing/2014/main" id="{F22EF62E-138D-434C-8CCE-FD4459A8B36D}"/>
                  </a:ext>
                </a:extLst>
              </p:cNvPr>
              <p:cNvGrpSpPr/>
              <p:nvPr/>
            </p:nvGrpSpPr>
            <p:grpSpPr>
              <a:xfrm>
                <a:off x="756062" y="2054488"/>
                <a:ext cx="4802218" cy="923083"/>
                <a:chOff x="-6576" y="5021224"/>
                <a:chExt cx="4648498" cy="856205"/>
              </a:xfrm>
            </p:grpSpPr>
            <p:grpSp>
              <p:nvGrpSpPr>
                <p:cNvPr id="44" name="Group 43">
                  <a:extLst>
                    <a:ext uri="{FF2B5EF4-FFF2-40B4-BE49-F238E27FC236}">
                      <a16:creationId xmlns="" xmlns:a16="http://schemas.microsoft.com/office/drawing/2014/main" id="{3D3E7401-257F-4B9C-9AB8-8CE5C5517620}"/>
                    </a:ext>
                  </a:extLst>
                </p:cNvPr>
                <p:cNvGrpSpPr/>
                <p:nvPr/>
              </p:nvGrpSpPr>
              <p:grpSpPr>
                <a:xfrm>
                  <a:off x="-6576" y="5021224"/>
                  <a:ext cx="3881949" cy="856205"/>
                  <a:chOff x="7938" y="3816350"/>
                  <a:chExt cx="4246563" cy="936625"/>
                </a:xfrm>
              </p:grpSpPr>
              <p:sp>
                <p:nvSpPr>
                  <p:cNvPr id="46" name="Rectangle 8">
                    <a:extLst>
                      <a:ext uri="{FF2B5EF4-FFF2-40B4-BE49-F238E27FC236}">
                        <a16:creationId xmlns="" xmlns:a16="http://schemas.microsoft.com/office/drawing/2014/main" id="{37B2C630-8FCA-429A-89FE-B63616B1D0A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938" y="4187825"/>
                    <a:ext cx="1614488" cy="550862"/>
                  </a:xfrm>
                  <a:prstGeom prst="rect">
                    <a:avLst/>
                  </a:prstGeom>
                  <a:solidFill>
                    <a:srgbClr val="33CC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Lato" panose="020F0502020204030203" pitchFamily="34" charset="0"/>
                    </a:endParaRPr>
                  </a:p>
                </p:txBody>
              </p:sp>
              <p:sp>
                <p:nvSpPr>
                  <p:cNvPr id="47" name="Rectangle 9">
                    <a:extLst>
                      <a:ext uri="{FF2B5EF4-FFF2-40B4-BE49-F238E27FC236}">
                        <a16:creationId xmlns="" xmlns:a16="http://schemas.microsoft.com/office/drawing/2014/main" id="{54AEFD45-1D00-443B-A25F-0AE98F3034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103313" y="3816350"/>
                    <a:ext cx="3151188" cy="550862"/>
                  </a:xfrm>
                  <a:prstGeom prst="rect">
                    <a:avLst/>
                  </a:prstGeom>
                  <a:solidFill>
                    <a:srgbClr val="33CC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Lato" panose="020F0502020204030203" pitchFamily="34" charset="0"/>
                    </a:endParaRPr>
                  </a:p>
                </p:txBody>
              </p:sp>
              <p:sp>
                <p:nvSpPr>
                  <p:cNvPr id="48" name="Freeform 10">
                    <a:extLst>
                      <a:ext uri="{FF2B5EF4-FFF2-40B4-BE49-F238E27FC236}">
                        <a16:creationId xmlns="" xmlns:a16="http://schemas.microsoft.com/office/drawing/2014/main" id="{05D1A4A6-F857-4001-A398-F38D56053D6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03313" y="4367213"/>
                    <a:ext cx="519113" cy="385762"/>
                  </a:xfrm>
                  <a:custGeom>
                    <a:avLst/>
                    <a:gdLst>
                      <a:gd name="T0" fmla="*/ 327 w 327"/>
                      <a:gd name="T1" fmla="*/ 243 h 243"/>
                      <a:gd name="T2" fmla="*/ 163 w 327"/>
                      <a:gd name="T3" fmla="*/ 121 h 243"/>
                      <a:gd name="T4" fmla="*/ 0 w 327"/>
                      <a:gd name="T5" fmla="*/ 0 h 243"/>
                      <a:gd name="T6" fmla="*/ 327 w 327"/>
                      <a:gd name="T7" fmla="*/ 0 h 243"/>
                      <a:gd name="T8" fmla="*/ 327 w 327"/>
                      <a:gd name="T9" fmla="*/ 0 h 243"/>
                      <a:gd name="T10" fmla="*/ 327 w 327"/>
                      <a:gd name="T11" fmla="*/ 121 h 243"/>
                      <a:gd name="T12" fmla="*/ 327 w 327"/>
                      <a:gd name="T13" fmla="*/ 243 h 2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27" h="243">
                        <a:moveTo>
                          <a:pt x="327" y="243"/>
                        </a:moveTo>
                        <a:lnTo>
                          <a:pt x="163" y="121"/>
                        </a:lnTo>
                        <a:lnTo>
                          <a:pt x="0" y="0"/>
                        </a:lnTo>
                        <a:lnTo>
                          <a:pt x="327" y="0"/>
                        </a:lnTo>
                        <a:lnTo>
                          <a:pt x="327" y="0"/>
                        </a:lnTo>
                        <a:lnTo>
                          <a:pt x="327" y="121"/>
                        </a:lnTo>
                        <a:lnTo>
                          <a:pt x="327" y="243"/>
                        </a:lnTo>
                        <a:close/>
                      </a:path>
                    </a:pathLst>
                  </a:cu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Lato" panose="020F0502020204030203" pitchFamily="34" charset="0"/>
                    </a:endParaRPr>
                  </a:p>
                </p:txBody>
              </p:sp>
            </p:grpSp>
            <p:sp>
              <p:nvSpPr>
                <p:cNvPr id="45" name="TextBox 44">
                  <a:extLst>
                    <a:ext uri="{FF2B5EF4-FFF2-40B4-BE49-F238E27FC236}">
                      <a16:creationId xmlns="" xmlns:a16="http://schemas.microsoft.com/office/drawing/2014/main" id="{7A16B978-B1A2-4AD0-BCF4-2592665E4FB3}"/>
                    </a:ext>
                  </a:extLst>
                </p:cNvPr>
                <p:cNvSpPr txBox="1"/>
                <p:nvPr/>
              </p:nvSpPr>
              <p:spPr>
                <a:xfrm>
                  <a:off x="1483804" y="5124335"/>
                  <a:ext cx="3158118" cy="2554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en-US" sz="1400" b="1" dirty="0">
                    <a:solidFill>
                      <a:schemeClr val="bg1"/>
                    </a:solidFill>
                    <a:latin typeface="Lato" panose="020F0502020204030203" pitchFamily="34" charset="0"/>
                  </a:endParaRPr>
                </a:p>
              </p:txBody>
            </p:sp>
          </p:grpSp>
          <p:sp>
            <p:nvSpPr>
              <p:cNvPr id="43" name="Rectangle 42"/>
              <p:cNvSpPr/>
              <p:nvPr/>
            </p:nvSpPr>
            <p:spPr>
              <a:xfrm>
                <a:off x="1237559" y="1683621"/>
                <a:ext cx="4571999" cy="85387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>
                  <a:buClr>
                    <a:srgbClr val="000000"/>
                  </a:buClr>
                  <a:buSzPts val="1333"/>
                </a:pPr>
                <a:endParaRPr lang="en-IN" sz="2800" dirty="0">
                  <a:solidFill>
                    <a:srgbClr val="000000"/>
                  </a:solidFill>
                  <a:latin typeface="Lato" panose="020F0502020204030203" pitchFamily="34" charset="0"/>
                  <a:ea typeface="Arial"/>
                  <a:cs typeface="Arial"/>
                  <a:sym typeface="Arial"/>
                </a:endParaRPr>
              </a:p>
              <a:p>
                <a:pPr algn="ctr">
                  <a:buClr>
                    <a:srgbClr val="000000"/>
                  </a:buClr>
                  <a:buSzPts val="1867"/>
                </a:pPr>
                <a:r>
                  <a:rPr lang="en-IN" sz="2800" dirty="0">
                    <a:latin typeface="Lato" panose="020F0502020204030203" pitchFamily="34" charset="0"/>
                  </a:rPr>
                  <a:t>₹</a:t>
                </a:r>
                <a:r>
                  <a:rPr lang="en-IN" sz="2800" b="1" dirty="0">
                    <a:solidFill>
                      <a:schemeClr val="dk1"/>
                    </a:solidFill>
                    <a:latin typeface="Lato" panose="020F0502020204030203" pitchFamily="34" charset="0"/>
                    <a:ea typeface="Century Gothic"/>
                    <a:cs typeface="Century Gothic"/>
                    <a:sym typeface="Century Gothic"/>
                  </a:rPr>
                  <a:t> </a:t>
                </a:r>
                <a:r>
                  <a:rPr lang="en-IN" sz="2800" b="1" dirty="0" smtClean="0">
                    <a:solidFill>
                      <a:schemeClr val="dk1"/>
                    </a:solidFill>
                    <a:latin typeface="Lato" panose="020F0502020204030203" pitchFamily="34" charset="0"/>
                    <a:ea typeface="Century Gothic"/>
                    <a:cs typeface="Century Gothic"/>
                    <a:sym typeface="Century Gothic"/>
                  </a:rPr>
                  <a:t>40 Cr</a:t>
                </a:r>
                <a:endParaRPr lang="en-IN" sz="2800" b="1" dirty="0">
                  <a:solidFill>
                    <a:schemeClr val="dk1"/>
                  </a:solidFill>
                  <a:latin typeface="Lato" panose="020F0502020204030203" pitchFamily="34" charset="0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41" name="Rectangle 40"/>
            <p:cNvSpPr/>
            <p:nvPr/>
          </p:nvSpPr>
          <p:spPr>
            <a:xfrm>
              <a:off x="474360" y="2497179"/>
              <a:ext cx="1668181" cy="33053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IN" sz="1800" dirty="0" smtClean="0">
                  <a:solidFill>
                    <a:schemeClr val="dk1"/>
                  </a:solidFill>
                  <a:latin typeface="Lato" panose="020F0502020204030203" pitchFamily="34" charset="0"/>
                  <a:ea typeface="Century Gothic"/>
                  <a:cs typeface="Century Gothic"/>
                  <a:sym typeface="Century Gothic"/>
                </a:rPr>
                <a:t>2023</a:t>
              </a:r>
              <a:endParaRPr lang="en-US" sz="1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ato" panose="020F0502020204030203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6368860" y="2030550"/>
            <a:ext cx="26454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Lato" panose="020F0502020204030203" pitchFamily="34" charset="0"/>
              </a:rPr>
              <a:t>These projections are a  reflection of expansion fueled by current raise only.</a:t>
            </a:r>
          </a:p>
          <a:p>
            <a:r>
              <a:rPr lang="en-US" sz="1400" dirty="0" smtClean="0">
                <a:solidFill>
                  <a:schemeClr val="bg1"/>
                </a:solidFill>
                <a:latin typeface="Lato" panose="020F0502020204030203" pitchFamily="34" charset="0"/>
              </a:rPr>
              <a:t>Increase in revenue due to further rounds  </a:t>
            </a:r>
            <a:r>
              <a:rPr lang="en-US" sz="1400" dirty="0" smtClean="0">
                <a:solidFill>
                  <a:schemeClr val="bg1"/>
                </a:solidFill>
                <a:latin typeface="Lato" panose="020F0502020204030203" pitchFamily="34" charset="0"/>
              </a:rPr>
              <a:t>has </a:t>
            </a:r>
            <a:r>
              <a:rPr lang="en-US" sz="1400" dirty="0" smtClean="0">
                <a:solidFill>
                  <a:schemeClr val="bg1"/>
                </a:solidFill>
                <a:latin typeface="Lato" panose="020F0502020204030203" pitchFamily="34" charset="0"/>
              </a:rPr>
              <a:t>not  been depicted in these projections</a:t>
            </a:r>
            <a:endParaRPr lang="en-US" sz="14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47338" y="4459237"/>
            <a:ext cx="35309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Lato" panose="020F0502020204030203" pitchFamily="34" charset="0"/>
              </a:rPr>
              <a:t>Investment Advisors SNARD Finance</a:t>
            </a:r>
            <a:endParaRPr lang="en-US" sz="14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27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3FC6B87-98DB-402A-8E78-96C557C3CD90}"/>
              </a:ext>
            </a:extLst>
          </p:cNvPr>
          <p:cNvSpPr txBox="1"/>
          <p:nvPr/>
        </p:nvSpPr>
        <p:spPr>
          <a:xfrm>
            <a:off x="2907715" y="252597"/>
            <a:ext cx="2873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IN" sz="3200" b="1" dirty="0" smtClean="0">
                <a:latin typeface="Lato" panose="020F0502020204030203" pitchFamily="34" charset="0"/>
                <a:ea typeface="Lato Black"/>
                <a:cs typeface="Lato Black"/>
                <a:sym typeface="Lato Black"/>
              </a:rPr>
              <a:t>Featured On</a:t>
            </a:r>
            <a:r>
              <a:rPr lang="en-US" sz="3200" b="1" dirty="0" smtClean="0">
                <a:latin typeface="Lato" panose="020F0502020204030203" pitchFamily="34" charset="0"/>
                <a:ea typeface="Roboto" panose="02000000000000000000" pitchFamily="2" charset="0"/>
                <a:cs typeface="Lato" panose="020F0502020204030203" pitchFamily="34" charset="0"/>
              </a:rPr>
              <a:t> </a:t>
            </a:r>
            <a:endParaRPr lang="en-US" sz="3200" b="1" dirty="0">
              <a:latin typeface="Lato" panose="020F0502020204030203" pitchFamily="34" charset="0"/>
              <a:ea typeface="Roboto" panose="02000000000000000000" pitchFamily="2" charset="0"/>
              <a:cs typeface="Lato" panose="020F0502020204030203" pitchFamily="34" charset="0"/>
            </a:endParaRPr>
          </a:p>
        </p:txBody>
      </p:sp>
      <p:pic>
        <p:nvPicPr>
          <p:cNvPr id="14" name="Picture 2" descr="https://o.remove.bg/downloads/e7aa8c35-a4b9-48b1-b2fa-e374aa7b23dc/download-removebg-previe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51" y="2731414"/>
            <a:ext cx="833526" cy="87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Impact is weekly print magazine publishing information on Advertising and  Ad Marketing news specifically targeted towards Agency &amp;amp; Business Managers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865" y="2387019"/>
            <a:ext cx="1394459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s://o.remove.bg/downloads/134d1c36-a8ea-458e-b507-948e8b8413d7/lawgupshup-goodfirms-removebg-preview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4" t="32978" r="13963" b="26844"/>
          <a:stretch/>
        </p:blipFill>
        <p:spPr bwMode="auto">
          <a:xfrm>
            <a:off x="1161422" y="2322898"/>
            <a:ext cx="1305082" cy="40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File:Exchange4Media logo.png - Wikimedia Comm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813" y="2387019"/>
            <a:ext cx="2026310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https://o.remove.bg/downloads/007191fa-7e52-4b9e-884d-cb94bb4eee8c/adgully-removebg-preview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8" t="32587" r="18207" b="34577"/>
          <a:stretch/>
        </p:blipFill>
        <p:spPr bwMode="auto">
          <a:xfrm>
            <a:off x="7531729" y="2877311"/>
            <a:ext cx="1463039" cy="73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ES Logo - CES 202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341" y="2877312"/>
            <a:ext cx="1012923" cy="58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s://o.remove.bg/downloads/29be4ce8-a0cf-4fbc-bb94-ca51dfc108a8/image-removebg-preview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22" t="12848" r="29090" b="15732"/>
          <a:stretch/>
        </p:blipFill>
        <p:spPr bwMode="auto">
          <a:xfrm>
            <a:off x="2433559" y="2731414"/>
            <a:ext cx="955400" cy="87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3569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82"/>
          <a:stretch/>
        </p:blipFill>
        <p:spPr>
          <a:xfrm>
            <a:off x="2355371" y="2498651"/>
            <a:ext cx="2478980" cy="2644849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3"/>
          <a:stretch/>
        </p:blipFill>
        <p:spPr>
          <a:xfrm>
            <a:off x="1" y="2748690"/>
            <a:ext cx="2819400" cy="23948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9985" y="1595640"/>
            <a:ext cx="2104368" cy="1151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Karan </a:t>
            </a:r>
            <a:r>
              <a:rPr lang="en-US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Bhardwaj</a:t>
            </a:r>
          </a:p>
          <a:p>
            <a:pPr algn="ctr">
              <a:lnSpc>
                <a:spcPct val="150000"/>
              </a:lnSpc>
            </a:pPr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MD &amp; Chief Executive Officer</a:t>
            </a:r>
            <a:endParaRPr lang="en-US" sz="16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65777" y="1547037"/>
            <a:ext cx="18581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Prashant</a:t>
            </a:r>
            <a:r>
              <a:rPr lang="en-US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Pandey</a:t>
            </a:r>
          </a:p>
          <a:p>
            <a:pPr algn="ctr">
              <a:lnSpc>
                <a:spcPct val="150000"/>
              </a:lnSpc>
            </a:pPr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Chief Operating Officer</a:t>
            </a:r>
            <a:endParaRPr lang="en-US" sz="16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7" name="Picture 2" descr="https://o.remove.bg/downloads/50a8a6f8-3bad-4257-9aee-0cebbc63e4e6/WhatsApp_Image_2021-12-30_at_3.36.27_PM__3_-removebg-preview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911"/>
          <a:stretch/>
        </p:blipFill>
        <p:spPr bwMode="auto">
          <a:xfrm>
            <a:off x="4589129" y="2977116"/>
            <a:ext cx="2459309" cy="216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o.remove.bg/downloads/6c5bcddc-2dc1-49d2-b447-7c3a38a67857/WhatsApp_Image_2021-12-30_at_3.36.27_PM__4_-removebg-preview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10"/>
          <a:stretch/>
        </p:blipFill>
        <p:spPr bwMode="auto">
          <a:xfrm>
            <a:off x="6604079" y="3154988"/>
            <a:ext cx="2539921" cy="198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810761" y="1595640"/>
            <a:ext cx="2016043" cy="1151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Sonal</a:t>
            </a:r>
            <a:r>
              <a:rPr lang="en-US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Mahendru</a:t>
            </a:r>
            <a:endParaRPr lang="en-US" sz="1600" b="1" dirty="0" smtClean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Chief Technology Officer</a:t>
            </a:r>
            <a:endParaRPr lang="en-US" sz="16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26804" y="1595640"/>
            <a:ext cx="2003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Kulbir</a:t>
            </a:r>
            <a:r>
              <a:rPr lang="en-US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Singh</a:t>
            </a:r>
          </a:p>
          <a:p>
            <a:pPr algn="ctr">
              <a:lnSpc>
                <a:spcPct val="150000"/>
              </a:lnSpc>
            </a:pPr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Chief Revenue Officer </a:t>
            </a:r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- </a:t>
            </a:r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USA</a:t>
            </a:r>
          </a:p>
        </p:txBody>
      </p:sp>
      <p:sp>
        <p:nvSpPr>
          <p:cNvPr id="13" name="Google Shape;651;p107">
            <a:extLst>
              <a:ext uri="{FF2B5EF4-FFF2-40B4-BE49-F238E27FC236}">
                <a16:creationId xmlns="" xmlns:a16="http://schemas.microsoft.com/office/drawing/2014/main" id="{F5A7A965-CD28-4FCC-B35F-4FDD50CB6977}"/>
              </a:ext>
            </a:extLst>
          </p:cNvPr>
          <p:cNvSpPr txBox="1"/>
          <p:nvPr/>
        </p:nvSpPr>
        <p:spPr>
          <a:xfrm>
            <a:off x="199985" y="0"/>
            <a:ext cx="3687929" cy="58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119" tIns="17138" rIns="17119" bIns="17138" anchor="ctr" anchorCtr="0">
            <a:spAutoFit/>
          </a:bodyPr>
          <a:lstStyle/>
          <a:p>
            <a:r>
              <a:rPr lang="en-US" sz="3600" dirty="0" smtClean="0">
                <a:solidFill>
                  <a:srgbClr val="7D7D7D"/>
                </a:solidFill>
                <a:latin typeface="Lato" panose="020F0502020204030203" pitchFamily="34" charset="0"/>
                <a:ea typeface="Montserrat Black"/>
                <a:cs typeface="Montserrat Black"/>
                <a:sym typeface="Montserrat Black"/>
              </a:rPr>
              <a:t>Core </a:t>
            </a:r>
            <a:r>
              <a:rPr lang="en-US" sz="3600" dirty="0" smtClean="0">
                <a:solidFill>
                  <a:schemeClr val="bg1"/>
                </a:solidFill>
                <a:latin typeface="Lato" panose="020F0502020204030203" pitchFamily="34" charset="0"/>
                <a:ea typeface="Montserrat Black"/>
                <a:cs typeface="Montserrat Black"/>
                <a:sym typeface="Montserrat Black"/>
              </a:rPr>
              <a:t> Team</a:t>
            </a:r>
            <a:endParaRPr lang="en-US" sz="3600" dirty="0" smtClean="0">
              <a:solidFill>
                <a:schemeClr val="bg1"/>
              </a:solidFill>
              <a:latin typeface="Lato" panose="020F0502020204030203" pitchFamily="34" charset="0"/>
              <a:ea typeface="Montserrat Black"/>
              <a:cs typeface="Montserrat Black"/>
              <a:sym typeface="Montserrat Black"/>
            </a:endParaRPr>
          </a:p>
        </p:txBody>
      </p:sp>
    </p:spTree>
    <p:extLst>
      <p:ext uri="{BB962C8B-B14F-4D97-AF65-F5344CB8AC3E}">
        <p14:creationId xmlns:p14="http://schemas.microsoft.com/office/powerpoint/2010/main" val="4098393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1844CAD3-DDAF-48F2-8B16-31393BA536F9}"/>
              </a:ext>
            </a:extLst>
          </p:cNvPr>
          <p:cNvSpPr/>
          <p:nvPr/>
        </p:nvSpPr>
        <p:spPr>
          <a:xfrm rot="5400000">
            <a:off x="7509996" y="2339075"/>
            <a:ext cx="1095068" cy="350740"/>
          </a:xfrm>
          <a:prstGeom prst="roundRect">
            <a:avLst>
              <a:gd name="adj" fmla="val 50000"/>
            </a:avLst>
          </a:prstGeom>
          <a:solidFill>
            <a:srgbClr val="7D7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/>
          </a:p>
        </p:txBody>
      </p:sp>
      <p:sp>
        <p:nvSpPr>
          <p:cNvPr id="2" name="Google Shape;651;p107">
            <a:extLst>
              <a:ext uri="{FF2B5EF4-FFF2-40B4-BE49-F238E27FC236}">
                <a16:creationId xmlns="" xmlns:a16="http://schemas.microsoft.com/office/drawing/2014/main" id="{D7BE72D9-0080-4C80-AE6F-3C264B91DCCE}"/>
              </a:ext>
            </a:extLst>
          </p:cNvPr>
          <p:cNvSpPr txBox="1"/>
          <p:nvPr/>
        </p:nvSpPr>
        <p:spPr>
          <a:xfrm>
            <a:off x="2272457" y="4019942"/>
            <a:ext cx="4569201" cy="784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119" tIns="17138" rIns="17119" bIns="17138" anchor="ctr" anchorCtr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Lato"/>
                <a:ea typeface="Montserrat Black"/>
                <a:cs typeface="Montserrat Black"/>
                <a:sym typeface="Montserrat Black"/>
              </a:rPr>
              <a:t>THANK</a:t>
            </a:r>
            <a:r>
              <a:rPr lang="en-US" sz="4800" dirty="0">
                <a:solidFill>
                  <a:schemeClr val="bg1"/>
                </a:solidFill>
                <a:latin typeface="Lato"/>
                <a:ea typeface="Montserrat Black"/>
                <a:cs typeface="Montserrat Black"/>
                <a:sym typeface="Montserrat Black"/>
              </a:rPr>
              <a:t> </a:t>
            </a:r>
            <a:r>
              <a:rPr lang="en-US" sz="4800" dirty="0" smtClean="0">
                <a:solidFill>
                  <a:schemeClr val="bg1"/>
                </a:solidFill>
                <a:latin typeface="Lato"/>
                <a:ea typeface="Montserrat Black"/>
                <a:cs typeface="Montserrat Black"/>
                <a:sym typeface="Montserrat Black"/>
              </a:rPr>
              <a:t>YOU</a:t>
            </a:r>
            <a:endParaRPr sz="4800" dirty="0">
              <a:solidFill>
                <a:schemeClr val="bg1"/>
              </a:solidFill>
              <a:latin typeface="Lato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0D4DCFB3-41A2-432D-AA46-59CDF814F527}"/>
              </a:ext>
            </a:extLst>
          </p:cNvPr>
          <p:cNvSpPr/>
          <p:nvPr/>
        </p:nvSpPr>
        <p:spPr>
          <a:xfrm rot="5400000">
            <a:off x="7159106" y="1047766"/>
            <a:ext cx="2520995" cy="608010"/>
          </a:xfrm>
          <a:prstGeom prst="roundRect">
            <a:avLst>
              <a:gd name="adj" fmla="val 50000"/>
            </a:avLst>
          </a:prstGeom>
          <a:solidFill>
            <a:srgbClr val="F00A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/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A1B58A87-B7BE-4E3E-A1C9-B4942648E8D4}"/>
              </a:ext>
            </a:extLst>
          </p:cNvPr>
          <p:cNvSpPr/>
          <p:nvPr/>
        </p:nvSpPr>
        <p:spPr>
          <a:xfrm rot="5400000">
            <a:off x="7509996" y="1623873"/>
            <a:ext cx="1095068" cy="350740"/>
          </a:xfrm>
          <a:prstGeom prst="roundRect">
            <a:avLst>
              <a:gd name="adj" fmla="val 50000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53"/>
          </a:p>
        </p:txBody>
      </p:sp>
      <p:sp>
        <p:nvSpPr>
          <p:cNvPr id="3" name="TextBox 2"/>
          <p:cNvSpPr txBox="1"/>
          <p:nvPr/>
        </p:nvSpPr>
        <p:spPr>
          <a:xfrm>
            <a:off x="2502279" y="3758332"/>
            <a:ext cx="41095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>
                <a:latin typeface="Lato" panose="020F0502020204030203" pitchFamily="34" charset="0"/>
                <a:hlinkClick r:id="rId2"/>
              </a:rPr>
              <a:t>www.experientialetc.com</a:t>
            </a:r>
            <a:r>
              <a:rPr lang="en-GB" sz="1100" dirty="0" smtClean="0">
                <a:latin typeface="Lato" panose="020F0502020204030203" pitchFamily="34" charset="0"/>
              </a:rPr>
              <a:t> </a:t>
            </a:r>
            <a:r>
              <a:rPr lang="en-GB" sz="1100" dirty="0" smtClean="0">
                <a:solidFill>
                  <a:schemeClr val="bg1"/>
                </a:solidFill>
                <a:latin typeface="Lato" panose="020F0502020204030203" pitchFamily="34" charset="0"/>
              </a:rPr>
              <a:t>|</a:t>
            </a:r>
            <a:r>
              <a:rPr lang="en-GB" sz="1100" dirty="0" smtClean="0">
                <a:latin typeface="Lato" panose="020F0502020204030203" pitchFamily="34" charset="0"/>
              </a:rPr>
              <a:t> </a:t>
            </a:r>
            <a:r>
              <a:rPr lang="en-GB" sz="1100" dirty="0" smtClean="0">
                <a:solidFill>
                  <a:schemeClr val="bg1"/>
                </a:solidFill>
                <a:latin typeface="Lato" panose="020F0502020204030203" pitchFamily="34" charset="0"/>
                <a:hlinkClick r:id="rId3" action="ppaction://hlinkfile"/>
              </a:rPr>
              <a:t>us.experientialetc.com</a:t>
            </a:r>
            <a:endParaRPr lang="en-IN" sz="11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93863" y="3304362"/>
            <a:ext cx="56092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</a:rPr>
              <a:t>MUMBAI | NOIDA | SAN FRANCISCO</a:t>
            </a:r>
            <a:br>
              <a:rPr lang="en-US" sz="1600" dirty="0" smtClean="0">
                <a:solidFill>
                  <a:schemeClr val="bg1"/>
                </a:solidFill>
                <a:latin typeface="Lato" panose="020F0502020204030203" pitchFamily="34" charset="0"/>
              </a:rPr>
            </a:br>
            <a:endParaRPr lang="en-US" sz="16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278" y="7032"/>
            <a:ext cx="32004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87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7935</TotalTime>
  <Words>646</Words>
  <Application>Microsoft Office PowerPoint</Application>
  <PresentationFormat>On-screen Show (16:9)</PresentationFormat>
  <Paragraphs>177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Arial</vt:lpstr>
      <vt:lpstr>Asap Condensed</vt:lpstr>
      <vt:lpstr>Calibri</vt:lpstr>
      <vt:lpstr>Calibri Light</vt:lpstr>
      <vt:lpstr>Century Gothic</vt:lpstr>
      <vt:lpstr>Impact</vt:lpstr>
      <vt:lpstr>Lato</vt:lpstr>
      <vt:lpstr>Lato Black</vt:lpstr>
      <vt:lpstr>Lato Light</vt:lpstr>
      <vt:lpstr>Lato Thin</vt:lpstr>
      <vt:lpstr>Montserrat Black</vt:lpstr>
      <vt:lpstr>Open Sans</vt:lpstr>
      <vt:lpstr>Poppins SemiBold</vt:lpstr>
      <vt:lpstr>Raleway</vt:lpstr>
      <vt:lpstr>Roboto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Jayesh Patil</dc:creator>
  <cp:lastModifiedBy>Krypmedia-3</cp:lastModifiedBy>
  <cp:revision>627</cp:revision>
  <dcterms:created xsi:type="dcterms:W3CDTF">2021-06-14T05:01:02Z</dcterms:created>
  <dcterms:modified xsi:type="dcterms:W3CDTF">2022-02-22T05:03:07Z</dcterms:modified>
</cp:coreProperties>
</file>