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79" r:id="rId2"/>
    <p:sldId id="267" r:id="rId3"/>
    <p:sldId id="257" r:id="rId4"/>
    <p:sldId id="258" r:id="rId5"/>
    <p:sldId id="259" r:id="rId6"/>
    <p:sldId id="277" r:id="rId7"/>
    <p:sldId id="273"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ACFBA-2054-4F34-B064-32A613180E4A}" v="3" dt="2026-03-14T11:37:16.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p:scale>
          <a:sx n="125" d="100"/>
          <a:sy n="125" d="100"/>
        </p:scale>
        <p:origin x="1592" y="6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ll, Matt" userId="077e48ea-1704-4355-8977-eb400ce83e80" providerId="ADAL" clId="{DBBACFBA-2054-4F34-B064-32A613180E4A}"/>
    <pc:docChg chg="undo custSel delSld modSld sldOrd">
      <pc:chgData name="Doll, Matt" userId="077e48ea-1704-4355-8977-eb400ce83e80" providerId="ADAL" clId="{DBBACFBA-2054-4F34-B064-32A613180E4A}" dt="2026-03-16T15:55:53.117" v="422" actId="6549"/>
      <pc:docMkLst>
        <pc:docMk/>
      </pc:docMkLst>
      <pc:sldChg chg="addSp delSp modSp mod ord">
        <pc:chgData name="Doll, Matt" userId="077e48ea-1704-4355-8977-eb400ce83e80" providerId="ADAL" clId="{DBBACFBA-2054-4F34-B064-32A613180E4A}" dt="2026-03-16T15:55:53.117" v="422" actId="6549"/>
        <pc:sldMkLst>
          <pc:docMk/>
          <pc:sldMk cId="444909364" sldId="267"/>
        </pc:sldMkLst>
        <pc:spChg chg="mod">
          <ac:chgData name="Doll, Matt" userId="077e48ea-1704-4355-8977-eb400ce83e80" providerId="ADAL" clId="{DBBACFBA-2054-4F34-B064-32A613180E4A}" dt="2026-03-14T11:37:06.610" v="122" actId="20577"/>
          <ac:spMkLst>
            <pc:docMk/>
            <pc:sldMk cId="444909364" sldId="267"/>
            <ac:spMk id="5" creationId="{ED3C9724-3F8B-DF33-DF2D-1B468C4A73C1}"/>
          </ac:spMkLst>
        </pc:spChg>
        <pc:spChg chg="add mod">
          <ac:chgData name="Doll, Matt" userId="077e48ea-1704-4355-8977-eb400ce83e80" providerId="ADAL" clId="{DBBACFBA-2054-4F34-B064-32A613180E4A}" dt="2026-03-16T15:55:53.117" v="422" actId="6549"/>
          <ac:spMkLst>
            <pc:docMk/>
            <pc:sldMk cId="444909364" sldId="267"/>
            <ac:spMk id="6" creationId="{A4F13200-4CD8-C258-0BA9-B5B3C812EEDE}"/>
          </ac:spMkLst>
        </pc:spChg>
        <pc:picChg chg="add mod">
          <ac:chgData name="Doll, Matt" userId="077e48ea-1704-4355-8977-eb400ce83e80" providerId="ADAL" clId="{DBBACFBA-2054-4F34-B064-32A613180E4A}" dt="2026-02-24T15:32:56.066" v="2" actId="1076"/>
          <ac:picMkLst>
            <pc:docMk/>
            <pc:sldMk cId="444909364" sldId="267"/>
            <ac:picMk id="3" creationId="{EDF6CB27-BF62-3930-8377-D19DE0E6A7BB}"/>
          </ac:picMkLst>
        </pc:picChg>
        <pc:picChg chg="add mod">
          <ac:chgData name="Doll, Matt" userId="077e48ea-1704-4355-8977-eb400ce83e80" providerId="ADAL" clId="{DBBACFBA-2054-4F34-B064-32A613180E4A}" dt="2026-02-24T16:21:59.682" v="23" actId="1076"/>
          <ac:picMkLst>
            <pc:docMk/>
            <pc:sldMk cId="444909364" sldId="267"/>
            <ac:picMk id="4" creationId="{F899424E-A356-6D99-81FB-31CD1D90A967}"/>
          </ac:picMkLst>
        </pc:picChg>
        <pc:picChg chg="del">
          <ac:chgData name="Doll, Matt" userId="077e48ea-1704-4355-8977-eb400ce83e80" providerId="ADAL" clId="{DBBACFBA-2054-4F34-B064-32A613180E4A}" dt="2026-02-24T15:32:52.492" v="0" actId="478"/>
          <ac:picMkLst>
            <pc:docMk/>
            <pc:sldMk cId="444909364" sldId="267"/>
            <ac:picMk id="6" creationId="{6D6E92FE-BD86-7F2A-02E9-5FBEA95E4E36}"/>
          </ac:picMkLst>
        </pc:picChg>
      </pc:sldChg>
      <pc:sldChg chg="del">
        <pc:chgData name="Doll, Matt" userId="077e48ea-1704-4355-8977-eb400ce83e80" providerId="ADAL" clId="{DBBACFBA-2054-4F34-B064-32A613180E4A}" dt="2026-02-26T15:22:07.223" v="62" actId="47"/>
        <pc:sldMkLst>
          <pc:docMk/>
          <pc:sldMk cId="3162143591"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71DE3-B106-432B-9715-D787B5A70F9D}"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51211-31DD-4C51-BCAB-9DB849AB2671}" type="slidenum">
              <a:rPr lang="en-US" smtClean="0"/>
              <a:t>‹#›</a:t>
            </a:fld>
            <a:endParaRPr lang="en-US"/>
          </a:p>
        </p:txBody>
      </p:sp>
    </p:spTree>
    <p:extLst>
      <p:ext uri="{BB962C8B-B14F-4D97-AF65-F5344CB8AC3E}">
        <p14:creationId xmlns:p14="http://schemas.microsoft.com/office/powerpoint/2010/main" val="264011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1BC25-F5F0-4E1B-86EA-B1A6FB47DE8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0985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EF365-9F71-4070-A42D-022CF45860E3}"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37AA-DD31-4AE5-AA85-E2DD14E0478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73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C20EF365-9F71-4070-A42D-022CF45860E3}"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127933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EF365-9F71-4070-A42D-022CF45860E3}"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2915567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EF365-9F71-4070-A42D-022CF45860E3}"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37AA-DD31-4AE5-AA85-E2DD14E0478E}"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0912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EF365-9F71-4070-A42D-022CF45860E3}"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4098674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EF365-9F71-4070-A42D-022CF45860E3}"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37AA-DD31-4AE5-AA85-E2DD14E0478E}"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86723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EF365-9F71-4070-A42D-022CF45860E3}"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281250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EF365-9F71-4070-A42D-022CF45860E3}"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184031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EF365-9F71-4070-A42D-022CF45860E3}"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213488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EF365-9F71-4070-A42D-022CF45860E3}"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214558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EF365-9F71-4070-A42D-022CF45860E3}"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94549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EF365-9F71-4070-A42D-022CF45860E3}"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291145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EF365-9F71-4070-A42D-022CF45860E3}" type="datetimeFigureOut">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193396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EF365-9F71-4070-A42D-022CF45860E3}"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278465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EF365-9F71-4070-A42D-022CF45860E3}" type="datetimeFigureOut">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287729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0EF365-9F71-4070-A42D-022CF45860E3}"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942190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0EF365-9F71-4070-A42D-022CF45860E3}"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137AA-DD31-4AE5-AA85-E2DD14E0478E}" type="slidenum">
              <a:rPr lang="en-US" smtClean="0"/>
              <a:t>‹#›</a:t>
            </a:fld>
            <a:endParaRPr lang="en-US"/>
          </a:p>
        </p:txBody>
      </p:sp>
    </p:spTree>
    <p:extLst>
      <p:ext uri="{BB962C8B-B14F-4D97-AF65-F5344CB8AC3E}">
        <p14:creationId xmlns:p14="http://schemas.microsoft.com/office/powerpoint/2010/main" val="292918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20EF365-9F71-4070-A42D-022CF45860E3}" type="datetimeFigureOut">
              <a:rPr lang="en-US" smtClean="0"/>
              <a:t>3/16/2026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B2137AA-DD31-4AE5-AA85-E2DD14E0478E}" type="slidenum">
              <a:rPr lang="en-US" smtClean="0"/>
              <a:t>‹#›</a:t>
            </a:fld>
            <a:endParaRPr lang="en-US"/>
          </a:p>
        </p:txBody>
      </p:sp>
    </p:spTree>
    <p:extLst>
      <p:ext uri="{BB962C8B-B14F-4D97-AF65-F5344CB8AC3E}">
        <p14:creationId xmlns:p14="http://schemas.microsoft.com/office/powerpoint/2010/main" val="21077539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A343-B6ED-C16E-DAF7-82674EB0FE7D}"/>
              </a:ext>
            </a:extLst>
          </p:cNvPr>
          <p:cNvSpPr>
            <a:spLocks noGrp="1"/>
          </p:cNvSpPr>
          <p:nvPr>
            <p:ph type="ctrTitle"/>
          </p:nvPr>
        </p:nvSpPr>
        <p:spPr>
          <a:xfrm>
            <a:off x="514878" y="1591733"/>
            <a:ext cx="10673821" cy="1138767"/>
          </a:xfrm>
        </p:spPr>
        <p:txBody>
          <a:bodyPr/>
          <a:lstStyle/>
          <a:p>
            <a:r>
              <a:rPr lang="en-US" dirty="0"/>
              <a:t>Shipping Instructions</a:t>
            </a:r>
          </a:p>
        </p:txBody>
      </p:sp>
    </p:spTree>
    <p:extLst>
      <p:ext uri="{BB962C8B-B14F-4D97-AF65-F5344CB8AC3E}">
        <p14:creationId xmlns:p14="http://schemas.microsoft.com/office/powerpoint/2010/main" val="151996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58113-E2F6-045D-3644-DE59242A1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C8242-7A49-AE91-2152-2643BF6B7E61}"/>
              </a:ext>
            </a:extLst>
          </p:cNvPr>
          <p:cNvSpPr>
            <a:spLocks noGrp="1"/>
          </p:cNvSpPr>
          <p:nvPr>
            <p:ph type="title"/>
          </p:nvPr>
        </p:nvSpPr>
        <p:spPr>
          <a:xfrm>
            <a:off x="318082" y="344153"/>
            <a:ext cx="5150030" cy="452802"/>
          </a:xfrm>
        </p:spPr>
        <p:txBody>
          <a:bodyPr>
            <a:noAutofit/>
          </a:bodyPr>
          <a:lstStyle/>
          <a:p>
            <a:r>
              <a:rPr lang="en-US" sz="2800" dirty="0"/>
              <a:t>LTL-Hub Group shipment :</a:t>
            </a:r>
          </a:p>
        </p:txBody>
      </p:sp>
      <p:sp>
        <p:nvSpPr>
          <p:cNvPr id="5" name="TextBox 4">
            <a:extLst>
              <a:ext uri="{FF2B5EF4-FFF2-40B4-BE49-F238E27FC236}">
                <a16:creationId xmlns:a16="http://schemas.microsoft.com/office/drawing/2014/main" id="{ED3C9724-3F8B-DF33-DF2D-1B468C4A73C1}"/>
              </a:ext>
            </a:extLst>
          </p:cNvPr>
          <p:cNvSpPr txBox="1"/>
          <p:nvPr/>
        </p:nvSpPr>
        <p:spPr>
          <a:xfrm>
            <a:off x="440001" y="1013837"/>
            <a:ext cx="4850455"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solidFill>
                  <a:prstClr val="white"/>
                </a:solidFill>
                <a:latin typeface="Century Gothic" panose="020B0502020202020204"/>
              </a:rPr>
              <a:t>850 XML: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strike="noStrike" kern="1200" cap="none" spc="0" normalizeH="0" baseline="0" noProof="0" dirty="0">
                <a:ln>
                  <a:noFill/>
                </a:ln>
                <a:solidFill>
                  <a:prstClr val="white"/>
                </a:solidFill>
                <a:effectLst/>
                <a:uLnTx/>
                <a:uFillTx/>
                <a:latin typeface="Century Gothic" panose="020B0502020202020204"/>
                <a:ea typeface="+mn-ea"/>
                <a:cs typeface="+mn-cs"/>
              </a:rPr>
              <a:t>Carrier SCAC Field: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NDLV-indicates to ship LTL-Hub Group</a:t>
            </a:r>
          </a:p>
          <a:p>
            <a:pPr marL="742950" lvl="1" indent="-285750">
              <a:buFont typeface="Arial" panose="020B0604020202020204" pitchFamily="34" charset="0"/>
              <a:buChar char="•"/>
            </a:pPr>
            <a:r>
              <a:rPr lang="en-US" dirty="0"/>
              <a:t>All </a:t>
            </a:r>
            <a:r>
              <a:rPr lang="en-US" dirty="0" err="1"/>
              <a:t>Ashcomm</a:t>
            </a:r>
            <a:r>
              <a:rPr lang="en-US" dirty="0"/>
              <a:t> PO Numbers:</a:t>
            </a:r>
          </a:p>
          <a:p>
            <a:pPr marL="1200150" lvl="2" indent="-285750">
              <a:buFont typeface="Arial" panose="020B0604020202020204" pitchFamily="34" charset="0"/>
              <a:buChar char="•"/>
            </a:pPr>
            <a:r>
              <a:rPr lang="en-US" dirty="0"/>
              <a:t>Always begin with a 725</a:t>
            </a:r>
          </a:p>
          <a:p>
            <a:pPr marL="1200150" lvl="2" indent="-285750">
              <a:buFont typeface="Arial" panose="020B0604020202020204" pitchFamily="34" charset="0"/>
              <a:buChar char="•"/>
            </a:pPr>
            <a:r>
              <a:rPr lang="en-US" dirty="0"/>
              <a:t>14 digits long</a:t>
            </a:r>
          </a:p>
          <a:p>
            <a:pPr marL="742950" lvl="1" indent="-285750">
              <a:buFont typeface="Arial" panose="020B0604020202020204" pitchFamily="34" charset="0"/>
              <a:buChar char="•"/>
            </a:pPr>
            <a:r>
              <a:rPr lang="en-US" dirty="0"/>
              <a:t>EDI Segment:</a:t>
            </a:r>
          </a:p>
          <a:p>
            <a:pPr marL="1200150" lvl="2" indent="-285750">
              <a:buFont typeface="Arial" panose="020B0604020202020204" pitchFamily="34" charset="0"/>
              <a:buChar char="•"/>
            </a:pPr>
            <a:endParaRPr lang="en-US" sz="200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EDF6CB27-BF62-3930-8377-D19DE0E6A7BB}"/>
              </a:ext>
            </a:extLst>
          </p:cNvPr>
          <p:cNvPicPr>
            <a:picLocks noChangeAspect="1"/>
          </p:cNvPicPr>
          <p:nvPr/>
        </p:nvPicPr>
        <p:blipFill>
          <a:blip r:embed="rId2"/>
          <a:stretch>
            <a:fillRect/>
          </a:stretch>
        </p:blipFill>
        <p:spPr>
          <a:xfrm>
            <a:off x="6447565" y="61639"/>
            <a:ext cx="5056258" cy="6725159"/>
          </a:xfrm>
          <a:prstGeom prst="rect">
            <a:avLst/>
          </a:prstGeom>
        </p:spPr>
      </p:pic>
      <p:pic>
        <p:nvPicPr>
          <p:cNvPr id="4" name="Picture 3">
            <a:extLst>
              <a:ext uri="{FF2B5EF4-FFF2-40B4-BE49-F238E27FC236}">
                <a16:creationId xmlns:a16="http://schemas.microsoft.com/office/drawing/2014/main" id="{F899424E-A356-6D99-81FB-31CD1D90A967}"/>
              </a:ext>
            </a:extLst>
          </p:cNvPr>
          <p:cNvPicPr>
            <a:picLocks noChangeAspect="1"/>
          </p:cNvPicPr>
          <p:nvPr/>
        </p:nvPicPr>
        <p:blipFill>
          <a:blip r:embed="rId3"/>
          <a:stretch>
            <a:fillRect/>
          </a:stretch>
        </p:blipFill>
        <p:spPr>
          <a:xfrm>
            <a:off x="1985089" y="3616394"/>
            <a:ext cx="3115326" cy="914479"/>
          </a:xfrm>
          <a:prstGeom prst="rect">
            <a:avLst/>
          </a:prstGeom>
        </p:spPr>
      </p:pic>
      <p:sp>
        <p:nvSpPr>
          <p:cNvPr id="6" name="TextBox 5">
            <a:extLst>
              <a:ext uri="{FF2B5EF4-FFF2-40B4-BE49-F238E27FC236}">
                <a16:creationId xmlns:a16="http://schemas.microsoft.com/office/drawing/2014/main" id="{A4F13200-4CD8-C258-0BA9-B5B3C812EEDE}"/>
              </a:ext>
            </a:extLst>
          </p:cNvPr>
          <p:cNvSpPr txBox="1"/>
          <p:nvPr/>
        </p:nvSpPr>
        <p:spPr>
          <a:xfrm>
            <a:off x="658536" y="4798503"/>
            <a:ext cx="4735585" cy="1477328"/>
          </a:xfrm>
          <a:prstGeom prst="rect">
            <a:avLst/>
          </a:prstGeom>
          <a:noFill/>
        </p:spPr>
        <p:txBody>
          <a:bodyPr wrap="square" rtlCol="0">
            <a:spAutoFit/>
          </a:bodyPr>
          <a:lstStyle/>
          <a:p>
            <a:r>
              <a:rPr lang="en-US" dirty="0"/>
              <a:t>856-ASN:</a:t>
            </a:r>
          </a:p>
          <a:p>
            <a:pPr marL="285750" indent="-285750">
              <a:buFont typeface="Arial" panose="020B0604020202020204" pitchFamily="34" charset="0"/>
              <a:buChar char="•"/>
            </a:pPr>
            <a:r>
              <a:rPr lang="en-US" dirty="0"/>
              <a:t>Send carrier SCAC NDLV-Hub Group </a:t>
            </a:r>
          </a:p>
          <a:p>
            <a:pPr marL="285750" indent="-285750">
              <a:buFont typeface="Arial" panose="020B0604020202020204" pitchFamily="34" charset="0"/>
              <a:buChar char="•"/>
            </a:pPr>
            <a:r>
              <a:rPr lang="en-US" dirty="0"/>
              <a:t>Send the Hub Group Tracking number, not the assigned Hub Group contracted </a:t>
            </a:r>
            <a:r>
              <a:rPr lang="en-US"/>
              <a:t>carrier. </a:t>
            </a:r>
            <a:endParaRPr lang="en-US" dirty="0"/>
          </a:p>
        </p:txBody>
      </p:sp>
    </p:spTree>
    <p:extLst>
      <p:ext uri="{BB962C8B-B14F-4D97-AF65-F5344CB8AC3E}">
        <p14:creationId xmlns:p14="http://schemas.microsoft.com/office/powerpoint/2010/main" val="44490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125483-1260-5317-EC68-3736C1384821}"/>
              </a:ext>
            </a:extLst>
          </p:cNvPr>
          <p:cNvPicPr>
            <a:picLocks noChangeAspect="1"/>
          </p:cNvPicPr>
          <p:nvPr/>
        </p:nvPicPr>
        <p:blipFill>
          <a:blip r:embed="rId2"/>
          <a:stretch>
            <a:fillRect/>
          </a:stretch>
        </p:blipFill>
        <p:spPr>
          <a:xfrm>
            <a:off x="710090" y="515821"/>
            <a:ext cx="3657788" cy="2495678"/>
          </a:xfrm>
          <a:prstGeom prst="rect">
            <a:avLst/>
          </a:prstGeom>
        </p:spPr>
      </p:pic>
      <p:sp>
        <p:nvSpPr>
          <p:cNvPr id="2" name="TextBox 1">
            <a:extLst>
              <a:ext uri="{FF2B5EF4-FFF2-40B4-BE49-F238E27FC236}">
                <a16:creationId xmlns:a16="http://schemas.microsoft.com/office/drawing/2014/main" id="{D8D27830-0371-CC19-7F06-EE3CEFDD02EE}"/>
              </a:ext>
            </a:extLst>
          </p:cNvPr>
          <p:cNvSpPr txBox="1"/>
          <p:nvPr/>
        </p:nvSpPr>
        <p:spPr>
          <a:xfrm>
            <a:off x="5503178" y="545230"/>
            <a:ext cx="6144767"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white"/>
                </a:solidFill>
                <a:effectLst/>
                <a:uLnTx/>
                <a:uFillTx/>
                <a:latin typeface="Century Gothic" panose="020B0502020202020204"/>
                <a:ea typeface="+mn-ea"/>
                <a:cs typeface="+mn-cs"/>
              </a:rPr>
              <a:t>Portal Login: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white"/>
                </a:solidFill>
                <a:effectLst/>
                <a:uLnTx/>
                <a:uFillTx/>
                <a:latin typeface="Century Gothic" panose="020B0502020202020204"/>
                <a:ea typeface="+mn-ea"/>
                <a:cs typeface="+mn-cs"/>
              </a:rPr>
              <a:t>Order Entry:</a:t>
            </a:r>
            <a:endPar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Caller ID: preloaded </a:t>
            </a:r>
            <a:r>
              <a:rPr kumimoji="0" lang="en-US" sz="1600" b="0" i="0" u="none" strike="noStrike" kern="1200" cap="none" spc="0" normalizeH="0" baseline="0" noProof="0" dirty="0" err="1">
                <a:ln>
                  <a:noFill/>
                </a:ln>
                <a:solidFill>
                  <a:prstClr val="white"/>
                </a:solidFill>
                <a:effectLst/>
                <a:uLnTx/>
                <a:uFillTx/>
                <a:latin typeface="Century Gothic" panose="020B0502020202020204"/>
                <a:ea typeface="+mn-ea"/>
                <a:cs typeface="+mn-cs"/>
              </a:rPr>
              <a:t>Ashcomm</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 account information.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white"/>
                </a:solidFill>
                <a:latin typeface="Century Gothic" panose="020B0502020202020204"/>
              </a:rPr>
              <a:t>Shipper:  Your vendor preloaded warehouse </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information. (Vendors with multiple warehouse will have more than one shipper address available in the drop-down menu.</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Consignee-fill in customer or ship to location information.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Note all </a:t>
            </a:r>
            <a:r>
              <a:rPr kumimoji="0" lang="en-US" sz="1600" b="0" i="0" u="none" strike="noStrike" kern="1200" cap="none" spc="0" normalizeH="0" baseline="0" noProof="0" dirty="0">
                <a:ln>
                  <a:noFill/>
                </a:ln>
                <a:solidFill>
                  <a:srgbClr val="FF0000"/>
                </a:solidFill>
                <a:effectLst/>
                <a:uLnTx/>
                <a:uFillTx/>
                <a:latin typeface="Century Gothic" panose="020B0502020202020204"/>
                <a:ea typeface="+mn-ea"/>
                <a:cs typeface="+mn-cs"/>
              </a:rPr>
              <a:t>*</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 fields are required.</a:t>
            </a:r>
          </a:p>
        </p:txBody>
      </p:sp>
      <p:cxnSp>
        <p:nvCxnSpPr>
          <p:cNvPr id="7" name="Straight Arrow Connector 6">
            <a:extLst>
              <a:ext uri="{FF2B5EF4-FFF2-40B4-BE49-F238E27FC236}">
                <a16:creationId xmlns:a16="http://schemas.microsoft.com/office/drawing/2014/main" id="{3738C7C6-9E97-75D5-2543-70EE53A7A59A}"/>
              </a:ext>
            </a:extLst>
          </p:cNvPr>
          <p:cNvCxnSpPr>
            <a:cxnSpLocks/>
          </p:cNvCxnSpPr>
          <p:nvPr/>
        </p:nvCxnSpPr>
        <p:spPr>
          <a:xfrm flipH="1">
            <a:off x="3172968" y="953102"/>
            <a:ext cx="2377440" cy="11591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7" name="Picture 26">
            <a:extLst>
              <a:ext uri="{FF2B5EF4-FFF2-40B4-BE49-F238E27FC236}">
                <a16:creationId xmlns:a16="http://schemas.microsoft.com/office/drawing/2014/main" id="{59910BFE-8E4B-3066-A3E5-E72B571E81FC}"/>
              </a:ext>
            </a:extLst>
          </p:cNvPr>
          <p:cNvPicPr>
            <a:picLocks noChangeAspect="1"/>
          </p:cNvPicPr>
          <p:nvPr/>
        </p:nvPicPr>
        <p:blipFill>
          <a:blip r:embed="rId3"/>
          <a:stretch>
            <a:fillRect/>
          </a:stretch>
        </p:blipFill>
        <p:spPr>
          <a:xfrm>
            <a:off x="699516" y="4001483"/>
            <a:ext cx="9573768" cy="2647667"/>
          </a:xfrm>
          <a:prstGeom prst="rect">
            <a:avLst/>
          </a:prstGeom>
        </p:spPr>
      </p:pic>
      <p:cxnSp>
        <p:nvCxnSpPr>
          <p:cNvPr id="28" name="Straight Arrow Connector 27">
            <a:extLst>
              <a:ext uri="{FF2B5EF4-FFF2-40B4-BE49-F238E27FC236}">
                <a16:creationId xmlns:a16="http://schemas.microsoft.com/office/drawing/2014/main" id="{15BA69D7-91BA-3D4B-5D05-DB606DD019C4}"/>
              </a:ext>
            </a:extLst>
          </p:cNvPr>
          <p:cNvCxnSpPr>
            <a:cxnSpLocks/>
          </p:cNvCxnSpPr>
          <p:nvPr/>
        </p:nvCxnSpPr>
        <p:spPr>
          <a:xfrm flipH="1">
            <a:off x="2922640" y="1497435"/>
            <a:ext cx="2639261" cy="34951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DBF6E40A-3B10-2ADD-4727-420450FE27F1}"/>
              </a:ext>
            </a:extLst>
          </p:cNvPr>
          <p:cNvCxnSpPr>
            <a:cxnSpLocks/>
          </p:cNvCxnSpPr>
          <p:nvPr/>
        </p:nvCxnSpPr>
        <p:spPr>
          <a:xfrm flipH="1">
            <a:off x="5248656" y="1770077"/>
            <a:ext cx="384551" cy="35552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F4655CE0-1913-3CA0-05E7-29EB37344890}"/>
              </a:ext>
            </a:extLst>
          </p:cNvPr>
          <p:cNvCxnSpPr>
            <a:cxnSpLocks/>
          </p:cNvCxnSpPr>
          <p:nvPr/>
        </p:nvCxnSpPr>
        <p:spPr>
          <a:xfrm flipH="1">
            <a:off x="5614416" y="2470558"/>
            <a:ext cx="31375" cy="28002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8870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D97B6-2693-5E6E-E8BB-884BD28D3BB1}"/>
              </a:ext>
            </a:extLst>
          </p:cNvPr>
          <p:cNvSpPr txBox="1"/>
          <p:nvPr/>
        </p:nvSpPr>
        <p:spPr>
          <a:xfrm>
            <a:off x="46804" y="3741051"/>
            <a:ext cx="3237485" cy="2215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Century Gothic" panose="020B0502020202020204"/>
                <a:ea typeface="+mn-ea"/>
                <a:cs typeface="+mn-cs"/>
              </a:rPr>
              <a:t>Details: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Description: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white"/>
                </a:solidFill>
                <a:latin typeface="Century Gothic" panose="020B0502020202020204"/>
              </a:rPr>
              <a:t>Simple-</a:t>
            </a: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indicate series or type of product category.</a:t>
            </a:r>
          </a:p>
          <a:p>
            <a:pPr marL="7429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Enter weight</a:t>
            </a:r>
          </a:p>
          <a:p>
            <a:pPr marL="7429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Designate either number of </a:t>
            </a:r>
            <a:r>
              <a:rPr lang="en-US" sz="1200" dirty="0">
                <a:solidFill>
                  <a:prstClr val="white"/>
                </a:solidFill>
                <a:latin typeface="Century Gothic" panose="020B0502020202020204"/>
              </a:rPr>
              <a:t>pieces and select carton in the drop down menu.</a:t>
            </a:r>
            <a:endPar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Dimensions aren’t needed.</a:t>
            </a:r>
          </a:p>
          <a:p>
            <a:pPr marL="7429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Note all * fields are required.</a:t>
            </a:r>
          </a:p>
          <a:p>
            <a:pPr marL="7429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0EE9DB9E-8F07-ED41-A246-C91CE710D4AC}"/>
              </a:ext>
            </a:extLst>
          </p:cNvPr>
          <p:cNvPicPr>
            <a:picLocks noChangeAspect="1"/>
          </p:cNvPicPr>
          <p:nvPr/>
        </p:nvPicPr>
        <p:blipFill>
          <a:blip r:embed="rId3"/>
          <a:stretch>
            <a:fillRect/>
          </a:stretch>
        </p:blipFill>
        <p:spPr>
          <a:xfrm>
            <a:off x="3498115" y="562062"/>
            <a:ext cx="8222824" cy="5658374"/>
          </a:xfrm>
          <a:prstGeom prst="rect">
            <a:avLst/>
          </a:prstGeom>
        </p:spPr>
      </p:pic>
      <p:pic>
        <p:nvPicPr>
          <p:cNvPr id="6" name="Picture 5">
            <a:extLst>
              <a:ext uri="{FF2B5EF4-FFF2-40B4-BE49-F238E27FC236}">
                <a16:creationId xmlns:a16="http://schemas.microsoft.com/office/drawing/2014/main" id="{06AC7E74-EC0D-DB65-12F5-BA19CB75860C}"/>
              </a:ext>
            </a:extLst>
          </p:cNvPr>
          <p:cNvPicPr>
            <a:picLocks noChangeAspect="1"/>
          </p:cNvPicPr>
          <p:nvPr/>
        </p:nvPicPr>
        <p:blipFill>
          <a:blip r:embed="rId4"/>
          <a:stretch>
            <a:fillRect/>
          </a:stretch>
        </p:blipFill>
        <p:spPr>
          <a:xfrm>
            <a:off x="4157148" y="4672573"/>
            <a:ext cx="396274" cy="256054"/>
          </a:xfrm>
          <a:prstGeom prst="rect">
            <a:avLst/>
          </a:prstGeom>
        </p:spPr>
      </p:pic>
      <p:pic>
        <p:nvPicPr>
          <p:cNvPr id="7" name="Picture 6">
            <a:extLst>
              <a:ext uri="{FF2B5EF4-FFF2-40B4-BE49-F238E27FC236}">
                <a16:creationId xmlns:a16="http://schemas.microsoft.com/office/drawing/2014/main" id="{7DDBDAAF-5EA9-2DAC-9C59-8A0A6DA8B891}"/>
              </a:ext>
            </a:extLst>
          </p:cNvPr>
          <p:cNvPicPr>
            <a:picLocks noChangeAspect="1"/>
          </p:cNvPicPr>
          <p:nvPr/>
        </p:nvPicPr>
        <p:blipFill>
          <a:blip r:embed="rId5"/>
          <a:stretch>
            <a:fillRect/>
          </a:stretch>
        </p:blipFill>
        <p:spPr>
          <a:xfrm>
            <a:off x="6032402" y="4151384"/>
            <a:ext cx="219475" cy="451143"/>
          </a:xfrm>
          <a:prstGeom prst="rect">
            <a:avLst/>
          </a:prstGeom>
        </p:spPr>
      </p:pic>
      <p:pic>
        <p:nvPicPr>
          <p:cNvPr id="9" name="Picture 8">
            <a:extLst>
              <a:ext uri="{FF2B5EF4-FFF2-40B4-BE49-F238E27FC236}">
                <a16:creationId xmlns:a16="http://schemas.microsoft.com/office/drawing/2014/main" id="{BDE974D2-F933-CB6A-E6C9-B6C8CCB7FF1A}"/>
              </a:ext>
            </a:extLst>
          </p:cNvPr>
          <p:cNvPicPr>
            <a:picLocks noChangeAspect="1"/>
          </p:cNvPicPr>
          <p:nvPr/>
        </p:nvPicPr>
        <p:blipFill>
          <a:blip r:embed="rId5"/>
          <a:stretch>
            <a:fillRect/>
          </a:stretch>
        </p:blipFill>
        <p:spPr>
          <a:xfrm>
            <a:off x="6992941" y="4134606"/>
            <a:ext cx="219475" cy="451143"/>
          </a:xfrm>
          <a:prstGeom prst="rect">
            <a:avLst/>
          </a:prstGeom>
        </p:spPr>
      </p:pic>
      <p:pic>
        <p:nvPicPr>
          <p:cNvPr id="10" name="Picture 9">
            <a:extLst>
              <a:ext uri="{FF2B5EF4-FFF2-40B4-BE49-F238E27FC236}">
                <a16:creationId xmlns:a16="http://schemas.microsoft.com/office/drawing/2014/main" id="{4B7631CC-A3C0-1894-EEF9-095595BF3CD0}"/>
              </a:ext>
            </a:extLst>
          </p:cNvPr>
          <p:cNvPicPr>
            <a:picLocks noChangeAspect="1"/>
          </p:cNvPicPr>
          <p:nvPr/>
        </p:nvPicPr>
        <p:blipFill>
          <a:blip r:embed="rId5"/>
          <a:stretch>
            <a:fillRect/>
          </a:stretch>
        </p:blipFill>
        <p:spPr>
          <a:xfrm>
            <a:off x="7378834" y="4138801"/>
            <a:ext cx="219475" cy="451143"/>
          </a:xfrm>
          <a:prstGeom prst="rect">
            <a:avLst/>
          </a:prstGeom>
        </p:spPr>
      </p:pic>
    </p:spTree>
    <p:extLst>
      <p:ext uri="{BB962C8B-B14F-4D97-AF65-F5344CB8AC3E}">
        <p14:creationId xmlns:p14="http://schemas.microsoft.com/office/powerpoint/2010/main" val="2725566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C0392C-214A-7CE5-E82E-A39404BF8A40}"/>
              </a:ext>
            </a:extLst>
          </p:cNvPr>
          <p:cNvSpPr txBox="1"/>
          <p:nvPr/>
        </p:nvSpPr>
        <p:spPr>
          <a:xfrm>
            <a:off x="426517" y="125835"/>
            <a:ext cx="4082564" cy="62016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1" u="sng"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Century Gothic" panose="020B0502020202020204"/>
                <a:ea typeface="+mn-ea"/>
                <a:cs typeface="+mn-cs"/>
              </a:rPr>
              <a:t>Service Details: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sng" strike="noStrike" kern="1200" cap="none" spc="0" normalizeH="0" baseline="0" noProof="0" dirty="0">
                <a:ln>
                  <a:noFill/>
                </a:ln>
                <a:solidFill>
                  <a:prstClr val="white"/>
                </a:solidFill>
                <a:effectLst/>
                <a:uLnTx/>
                <a:uFillTx/>
                <a:latin typeface="Century Gothic" panose="020B0502020202020204"/>
                <a:ea typeface="+mn-ea"/>
                <a:cs typeface="+mn-cs"/>
              </a:rPr>
              <a:t>Order type-Select-</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“Delivery” from the drop down.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sng" strike="noStrike" kern="1200" cap="none" spc="0" normalizeH="0" baseline="0" noProof="0" dirty="0">
                <a:ln>
                  <a:noFill/>
                </a:ln>
                <a:solidFill>
                  <a:prstClr val="white"/>
                </a:solidFill>
                <a:effectLst/>
                <a:uLnTx/>
                <a:uFillTx/>
                <a:latin typeface="Century Gothic" panose="020B0502020202020204"/>
                <a:ea typeface="+mn-ea"/>
                <a:cs typeface="+mn-cs"/>
              </a:rPr>
              <a:t>Transportation Mode-</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Select “DD-Door to Door”.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Service Level:</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Ashcomm</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/Site orders </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Select “White Glove”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1" u="sng"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1" u="sng"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Century Gothic" panose="020B0502020202020204"/>
                <a:ea typeface="+mn-ea"/>
                <a:cs typeface="+mn-cs"/>
              </a:rPr>
              <a:t>Special Notes: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Ashcomm</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/Site orders </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Insert brief description of the item(s), do not include any special characters.</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solidFill>
                <a:prstClr val="white"/>
              </a:solidFill>
              <a:latin typeface="Century Gothic" panose="020B0502020202020204"/>
            </a:endParaRPr>
          </a:p>
          <a:p>
            <a:pPr marR="0" lvl="2" algn="l" defTabSz="457200" rtl="0" eaLnBrk="1" fontAlgn="auto" latinLnBrk="0" hangingPunct="1">
              <a:lnSpc>
                <a:spcPct val="100000"/>
              </a:lnSpc>
              <a:spcBef>
                <a:spcPts val="0"/>
              </a:spcBef>
              <a:spcAft>
                <a:spcPts val="0"/>
              </a:spcAft>
              <a:buClrTx/>
              <a:buSzTx/>
              <a:tabLst/>
              <a:defRPr/>
            </a:pPr>
            <a:endParaRPr lang="en-US" sz="1000" dirty="0">
              <a:solidFill>
                <a:prstClr val="white"/>
              </a:solidFill>
              <a:latin typeface="Century Gothic" panose="020B0502020202020204"/>
            </a:endParaRP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Century Gothic" panose="020B0502020202020204"/>
                <a:ea typeface="+mn-ea"/>
                <a:cs typeface="+mn-cs"/>
              </a:rPr>
              <a:t>Standard Shipping Instructions: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Store/</a:t>
            </a:r>
            <a:r>
              <a:rPr kumimoji="0" lang="en-US"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Ashcomm</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/Site orders</a:t>
            </a:r>
          </a:p>
          <a:p>
            <a:pPr marL="1200150" lvl="2" indent="-285750" defTabSz="457200">
              <a:buFont typeface="Arial" panose="020B0604020202020204" pitchFamily="34" charset="0"/>
              <a:buChar char="•"/>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Select “Perform Assembly”</a:t>
            </a:r>
          </a:p>
          <a:p>
            <a:pPr marL="1200150" lvl="2" indent="-285750" defTabSz="457200">
              <a:buFont typeface="Arial" panose="020B0604020202020204" pitchFamily="34" charset="0"/>
              <a:buChar char="•"/>
              <a:defRPr/>
            </a:pPr>
            <a:endParaRPr lang="en-US" sz="1000" dirty="0">
              <a:solidFill>
                <a:prstClr val="white"/>
              </a:solidFill>
              <a:latin typeface="Century Gothic" panose="020B0502020202020204"/>
            </a:endParaRPr>
          </a:p>
          <a:p>
            <a:pPr lvl="2" defTabSz="457200">
              <a:defRPr/>
            </a:pPr>
            <a:endParaRPr lang="en-US" sz="1000" dirty="0">
              <a:solidFill>
                <a:prstClr val="white"/>
              </a:solidFill>
              <a:latin typeface="Century Gothic" panose="020B0502020202020204"/>
            </a:endParaRPr>
          </a:p>
          <a:p>
            <a:pPr marL="1200150" lvl="2" indent="-285750" defTabSz="457200">
              <a:buFont typeface="Arial" panose="020B0604020202020204" pitchFamily="34" charset="0"/>
              <a:buChar char="•"/>
              <a:defRPr/>
            </a:pPr>
            <a:endPar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Century Gothic" panose="020B0502020202020204"/>
                <a:ea typeface="+mn-ea"/>
                <a:cs typeface="+mn-cs"/>
              </a:rPr>
              <a:t>Reference Type:</a:t>
            </a:r>
            <a:endPar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Under ‘PO #’ field indicate &lt;</a:t>
            </a:r>
            <a:r>
              <a:rPr kumimoji="0" lang="en-US"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CustomerPONumber</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&gt; (All </a:t>
            </a:r>
            <a:r>
              <a:rPr kumimoji="0" lang="en-US"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Ashcomm</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 PO Numbers:</a:t>
            </a: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Begin with a 725</a:t>
            </a: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14 digits long</a:t>
            </a:r>
          </a:p>
          <a:p>
            <a:pPr marL="12001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Under ‘Reference 1’ field indicate &lt;</a:t>
            </a:r>
            <a:r>
              <a:rPr kumimoji="0" lang="en-US"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PurchaseOrderNumber</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&gt; generally starts with a “P”, this is your PO number from Ashley</a:t>
            </a:r>
          </a:p>
          <a:p>
            <a:pPr marL="1085850" marR="0" lvl="3"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Under ‘Reference 2’ field </a:t>
            </a:r>
            <a:endParaRPr lang="en-US" sz="1000" dirty="0">
              <a:solidFill>
                <a:prstClr val="white"/>
              </a:solidFill>
              <a:latin typeface="Century Gothic" panose="020B0502020202020204"/>
            </a:endParaRPr>
          </a:p>
          <a:p>
            <a:pPr marL="1543050" lvl="4" indent="-171450" defTabSz="457200">
              <a:buFont typeface="Arial" panose="020B0604020202020204" pitchFamily="34" charset="0"/>
              <a:buChar cha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Insert Ashley </a:t>
            </a:r>
            <a:r>
              <a:rPr kumimoji="0" lang="en-US"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Sku</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12001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3FCE11BB-6565-3748-CE65-897B7CC8EFF3}"/>
              </a:ext>
            </a:extLst>
          </p:cNvPr>
          <p:cNvPicPr>
            <a:picLocks noChangeAspect="1"/>
          </p:cNvPicPr>
          <p:nvPr/>
        </p:nvPicPr>
        <p:blipFill>
          <a:blip r:embed="rId2"/>
          <a:stretch>
            <a:fillRect/>
          </a:stretch>
        </p:blipFill>
        <p:spPr>
          <a:xfrm>
            <a:off x="5146826" y="203584"/>
            <a:ext cx="5754668" cy="6416354"/>
          </a:xfrm>
          <a:prstGeom prst="rect">
            <a:avLst/>
          </a:prstGeom>
        </p:spPr>
      </p:pic>
    </p:spTree>
    <p:extLst>
      <p:ext uri="{BB962C8B-B14F-4D97-AF65-F5344CB8AC3E}">
        <p14:creationId xmlns:p14="http://schemas.microsoft.com/office/powerpoint/2010/main" val="10548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0F851-A4E0-5138-E242-B1633F7EDB1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F67865-92FC-D484-786A-CA4ED66C4EFF}"/>
              </a:ext>
            </a:extLst>
          </p:cNvPr>
          <p:cNvSpPr txBox="1"/>
          <p:nvPr/>
        </p:nvSpPr>
        <p:spPr>
          <a:xfrm>
            <a:off x="53208" y="0"/>
            <a:ext cx="4082564" cy="595547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Century Gothic" panose="020B0502020202020204"/>
                <a:ea typeface="+mn-ea"/>
                <a:cs typeface="+mn-cs"/>
              </a:rPr>
              <a:t>Rug, Artwork, and Lighting Vendors Only: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Century Gothic" panose="020B0502020202020204"/>
                <a:ea typeface="+mn-ea"/>
                <a:cs typeface="+mn-cs"/>
              </a:rPr>
              <a:t>Service Details: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sng" strike="noStrike" kern="1200" cap="none" spc="0" normalizeH="0" baseline="0" noProof="0" dirty="0">
                <a:ln>
                  <a:noFill/>
                </a:ln>
                <a:solidFill>
                  <a:prstClr val="white"/>
                </a:solidFill>
                <a:effectLst/>
                <a:uLnTx/>
                <a:uFillTx/>
                <a:latin typeface="Century Gothic" panose="020B0502020202020204"/>
                <a:ea typeface="+mn-ea"/>
                <a:cs typeface="+mn-cs"/>
              </a:rPr>
              <a:t>Order type-Select-</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“Delivery” from the drop down.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sng" strike="noStrike" kern="1200" cap="none" spc="0" normalizeH="0" baseline="0" noProof="0" dirty="0">
                <a:ln>
                  <a:noFill/>
                </a:ln>
                <a:solidFill>
                  <a:prstClr val="white"/>
                </a:solidFill>
                <a:effectLst/>
                <a:uLnTx/>
                <a:uFillTx/>
                <a:latin typeface="Century Gothic" panose="020B0502020202020204"/>
                <a:ea typeface="+mn-ea"/>
                <a:cs typeface="+mn-cs"/>
              </a:rPr>
              <a:t>Transportation Mode-</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Select “DD-Door to Door”.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Service Level:</a:t>
            </a:r>
          </a:p>
          <a:p>
            <a:pPr marR="0" lvl="2" algn="l" defTabSz="4572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Select “Threshold”</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solidFill>
                <a:prstClr val="white"/>
              </a:solidFill>
              <a:latin typeface="Century Gothic" panose="020B0502020202020204"/>
            </a:endParaRP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solidFill>
                <a:prstClr val="white"/>
              </a:solidFill>
              <a:latin typeface="Century Gothic" panose="020B0502020202020204"/>
            </a:endParaRP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solidFill>
                <a:prstClr val="white"/>
              </a:solidFill>
              <a:latin typeface="Century Gothic" panose="020B0502020202020204"/>
            </a:endParaRP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solidFill>
                <a:prstClr val="white"/>
              </a:solidFill>
              <a:latin typeface="Century Gothic" panose="020B0502020202020204"/>
            </a:endParaRPr>
          </a:p>
          <a:p>
            <a:pPr marR="0" lvl="2" algn="l" defTabSz="457200" rtl="0" eaLnBrk="1" fontAlgn="auto" latinLnBrk="0" hangingPunct="1">
              <a:lnSpc>
                <a:spcPct val="100000"/>
              </a:lnSpc>
              <a:spcBef>
                <a:spcPts val="0"/>
              </a:spcBef>
              <a:spcAft>
                <a:spcPts val="0"/>
              </a:spcAft>
              <a:buClrTx/>
              <a:buSzTx/>
              <a:tabLst/>
              <a:defRPr/>
            </a:pPr>
            <a:endParaRPr lang="en-US" sz="1000"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Century Gothic" panose="020B0502020202020204"/>
                <a:ea typeface="+mn-ea"/>
                <a:cs typeface="+mn-cs"/>
              </a:rPr>
              <a:t>Standard Shipping Instructions: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Store/</a:t>
            </a:r>
            <a:r>
              <a:rPr kumimoji="0" lang="en-US"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Ashcomm</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/Site orders</a:t>
            </a:r>
          </a:p>
          <a:p>
            <a:pPr marL="1200150" lvl="2" indent="-285750" defTabSz="457200">
              <a:buFont typeface="Arial" panose="020B0604020202020204" pitchFamily="34" charset="0"/>
              <a:buChar char="•"/>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Select “Perform Assembly”</a:t>
            </a:r>
          </a:p>
          <a:p>
            <a:pPr marL="1200150" lvl="2" indent="-285750" defTabSz="457200">
              <a:buFont typeface="Arial" panose="020B0604020202020204" pitchFamily="34" charset="0"/>
              <a:buChar char="•"/>
              <a:defRPr/>
            </a:pPr>
            <a:endParaRPr lang="en-US" sz="1000" dirty="0">
              <a:solidFill>
                <a:prstClr val="white"/>
              </a:solidFill>
              <a:latin typeface="Century Gothic" panose="020B0502020202020204"/>
            </a:endParaRPr>
          </a:p>
          <a:p>
            <a:pPr marL="1200150" lvl="2" indent="-285750" defTabSz="457200">
              <a:buFont typeface="Arial" panose="020B0604020202020204" pitchFamily="34" charset="0"/>
              <a:buChar char="•"/>
              <a:defRPr/>
            </a:pPr>
            <a:endParaRPr lang="en-US" sz="1000" dirty="0">
              <a:solidFill>
                <a:prstClr val="white"/>
              </a:solidFill>
              <a:latin typeface="Century Gothic" panose="020B0502020202020204"/>
            </a:endParaRPr>
          </a:p>
          <a:p>
            <a:pPr lvl="2" defTabSz="457200">
              <a:defRPr/>
            </a:pPr>
            <a:endParaRPr lang="en-US" sz="1000" dirty="0">
              <a:solidFill>
                <a:prstClr val="white"/>
              </a:solidFill>
              <a:latin typeface="Century Gothic" panose="020B0502020202020204"/>
            </a:endParaRPr>
          </a:p>
          <a:p>
            <a:pPr marL="1200150" lvl="2" indent="-285750" defTabSz="457200">
              <a:buFont typeface="Arial" panose="020B0604020202020204" pitchFamily="34" charset="0"/>
              <a:buChar char="•"/>
              <a:defRPr/>
            </a:pPr>
            <a:endPar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1200150" lvl="2" indent="-285750" defTabSz="457200">
              <a:buFont typeface="Arial" panose="020B0604020202020204" pitchFamily="34" charset="0"/>
              <a:buChar char="•"/>
              <a:defRPr/>
            </a:pPr>
            <a:endParaRPr lang="en-US" sz="1000" dirty="0">
              <a:solidFill>
                <a:prstClr val="white"/>
              </a:solidFill>
              <a:latin typeface="Century Gothic" panose="020B0502020202020204"/>
            </a:endParaRPr>
          </a:p>
          <a:p>
            <a:pPr lvl="2" defTabSz="457200">
              <a:defRPr/>
            </a:pPr>
            <a:endPar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1200150" lvl="2" indent="-285750" defTabSz="457200">
              <a:buFont typeface="Arial" panose="020B0604020202020204" pitchFamily="34" charset="0"/>
              <a:buChar char="•"/>
              <a:defRPr/>
            </a:pPr>
            <a:endPar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Century Gothic" panose="020B0502020202020204"/>
                <a:ea typeface="+mn-ea"/>
                <a:cs typeface="+mn-cs"/>
              </a:rPr>
              <a:t>Reference Type:</a:t>
            </a:r>
            <a:endPar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Under ‘PO #’ field indicate &lt;</a:t>
            </a:r>
            <a:r>
              <a:rPr kumimoji="0" lang="en-US"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CustomerPONumber</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&gt; (All </a:t>
            </a:r>
            <a:r>
              <a:rPr kumimoji="0" lang="en-US"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Ashcomm</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 PO Numbers:</a:t>
            </a: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Begin with a 725</a:t>
            </a: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14 digits long</a:t>
            </a:r>
          </a:p>
          <a:p>
            <a:pPr marL="12001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Under ‘Reference 1’ field indicate &lt;</a:t>
            </a:r>
            <a:r>
              <a:rPr kumimoji="0" lang="en-US"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PurchaseOrderNumber</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&gt; generally starts with a “P”, this is your PO number from Ashley</a:t>
            </a:r>
          </a:p>
          <a:p>
            <a:pPr marL="1085850" marR="0" lvl="3"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Under ‘Reference 2’ field </a:t>
            </a:r>
            <a:endParaRPr lang="en-US" sz="1000" dirty="0">
              <a:solidFill>
                <a:prstClr val="white"/>
              </a:solidFill>
              <a:latin typeface="Century Gothic" panose="020B0502020202020204"/>
            </a:endParaRPr>
          </a:p>
          <a:p>
            <a:pPr marL="1543050" lvl="4" indent="-171450" defTabSz="457200">
              <a:buFont typeface="Arial" panose="020B0604020202020204" pitchFamily="34" charset="0"/>
              <a:buChar cha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Insert Ashley </a:t>
            </a:r>
            <a:r>
              <a:rPr kumimoji="0" lang="en-US"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Sku</a:t>
            </a: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1"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12001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3" descr="A screenshot of a computer&#10;&#10;Description automatically generated">
            <a:extLst>
              <a:ext uri="{FF2B5EF4-FFF2-40B4-BE49-F238E27FC236}">
                <a16:creationId xmlns:a16="http://schemas.microsoft.com/office/drawing/2014/main" id="{535E64E3-35D1-1B58-5654-9C7531687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209" y="83890"/>
            <a:ext cx="6261512" cy="6666867"/>
          </a:xfrm>
          <a:prstGeom prst="rect">
            <a:avLst/>
          </a:prstGeom>
        </p:spPr>
      </p:pic>
      <p:sp>
        <p:nvSpPr>
          <p:cNvPr id="6" name="TextBox 5">
            <a:extLst>
              <a:ext uri="{FF2B5EF4-FFF2-40B4-BE49-F238E27FC236}">
                <a16:creationId xmlns:a16="http://schemas.microsoft.com/office/drawing/2014/main" id="{EF8F2AC8-FEF4-8334-E09C-5D1926F70AB1}"/>
              </a:ext>
            </a:extLst>
          </p:cNvPr>
          <p:cNvSpPr txBox="1"/>
          <p:nvPr/>
        </p:nvSpPr>
        <p:spPr>
          <a:xfrm>
            <a:off x="5220827" y="864922"/>
            <a:ext cx="846667"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a:ea typeface="+mn-ea"/>
                <a:cs typeface="+mn-cs"/>
              </a:rPr>
              <a:t>Threshold</a:t>
            </a:r>
          </a:p>
        </p:txBody>
      </p:sp>
    </p:spTree>
    <p:extLst>
      <p:ext uri="{BB962C8B-B14F-4D97-AF65-F5344CB8AC3E}">
        <p14:creationId xmlns:p14="http://schemas.microsoft.com/office/powerpoint/2010/main" val="410097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F04EB-9093-4CDA-279F-1E6D1CC69C8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C7298A-C327-E471-B14E-EA52AE666120}"/>
              </a:ext>
            </a:extLst>
          </p:cNvPr>
          <p:cNvSpPr txBox="1"/>
          <p:nvPr/>
        </p:nvSpPr>
        <p:spPr>
          <a:xfrm>
            <a:off x="42333" y="779786"/>
            <a:ext cx="4069981" cy="60170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Century Gothic" panose="020B0502020202020204"/>
                <a:ea typeface="+mn-ea"/>
                <a:cs typeface="+mn-cs"/>
              </a:rPr>
              <a:t>Submitting Shipment: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Click submit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Page with process and the Hub Group tracking number will be at the top of the page.</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This is the tracking number that needs to be sent back in the ASN/856</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This number is also referred to as the NSD/Bill number and is 8 digits long.</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Note once you see the BOL you will be able to see the carrier assigned to pickup the shipment as well as their tracking number.  DO NOT SEND this tracking number in the ASN, sent the Hub Group Tracking number.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Century Gothic" panose="020B0502020202020204"/>
                <a:ea typeface="+mn-ea"/>
                <a:cs typeface="+mn-cs"/>
              </a:rPr>
              <a:t>BOL and Labels: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Click on customer reports.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Reports will be available to print in the portal 20-30 min after the shipment is registered.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This an ongoing job and timing will depend on when you book your shipment.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599955F2-48AC-6FA9-5DBC-A9BDF9404CAE}"/>
              </a:ext>
            </a:extLst>
          </p:cNvPr>
          <p:cNvPicPr>
            <a:picLocks noChangeAspect="1"/>
          </p:cNvPicPr>
          <p:nvPr/>
        </p:nvPicPr>
        <p:blipFill>
          <a:blip r:embed="rId2"/>
          <a:stretch>
            <a:fillRect/>
          </a:stretch>
        </p:blipFill>
        <p:spPr>
          <a:xfrm>
            <a:off x="4442902" y="4118093"/>
            <a:ext cx="6927831" cy="2257305"/>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B1E5F8D2-EEE9-B4EB-E1D9-9A0D88ECF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104" y="85990"/>
            <a:ext cx="6926397" cy="3867943"/>
          </a:xfrm>
          <a:prstGeom prst="rect">
            <a:avLst/>
          </a:prstGeom>
        </p:spPr>
      </p:pic>
      <p:cxnSp>
        <p:nvCxnSpPr>
          <p:cNvPr id="13" name="Straight Arrow Connector 12">
            <a:extLst>
              <a:ext uri="{FF2B5EF4-FFF2-40B4-BE49-F238E27FC236}">
                <a16:creationId xmlns:a16="http://schemas.microsoft.com/office/drawing/2014/main" id="{0D8BFF92-3E9F-A1B1-7278-F411A1338066}"/>
              </a:ext>
            </a:extLst>
          </p:cNvPr>
          <p:cNvCxnSpPr>
            <a:cxnSpLocks/>
          </p:cNvCxnSpPr>
          <p:nvPr/>
        </p:nvCxnSpPr>
        <p:spPr>
          <a:xfrm flipV="1">
            <a:off x="4030133" y="805670"/>
            <a:ext cx="1481667" cy="8791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DE8553E-872E-2D52-D33E-286CBDCE2DFD}"/>
              </a:ext>
            </a:extLst>
          </p:cNvPr>
          <p:cNvCxnSpPr>
            <a:cxnSpLocks/>
          </p:cNvCxnSpPr>
          <p:nvPr/>
        </p:nvCxnSpPr>
        <p:spPr>
          <a:xfrm>
            <a:off x="3839633" y="5376333"/>
            <a:ext cx="155363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DA706EFC-20CE-082F-FDFB-CAEC63775155}"/>
              </a:ext>
            </a:extLst>
          </p:cNvPr>
          <p:cNvCxnSpPr>
            <a:cxnSpLocks/>
          </p:cNvCxnSpPr>
          <p:nvPr/>
        </p:nvCxnSpPr>
        <p:spPr>
          <a:xfrm>
            <a:off x="2937933" y="5177367"/>
            <a:ext cx="14478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660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18C4C-EA11-8CEC-5581-14877820158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5E3D6C-611F-82EA-4C0A-5B931B174B9C}"/>
              </a:ext>
            </a:extLst>
          </p:cNvPr>
          <p:cNvSpPr txBox="1"/>
          <p:nvPr/>
        </p:nvSpPr>
        <p:spPr>
          <a:xfrm>
            <a:off x="2696704" y="2003156"/>
            <a:ext cx="626906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EE46969C-62B8-456D-D676-B6EE813C3612}"/>
              </a:ext>
            </a:extLst>
          </p:cNvPr>
          <p:cNvSpPr txBox="1"/>
          <p:nvPr/>
        </p:nvSpPr>
        <p:spPr>
          <a:xfrm>
            <a:off x="723901" y="668867"/>
            <a:ext cx="446193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Example Label and BOL Single </a:t>
            </a:r>
            <a:r>
              <a:rPr kumimoji="0" lang="en-US"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Sku</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More typical of a Store and Online order.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AutoShape 6" descr="Image preview">
            <a:extLst>
              <a:ext uri="{FF2B5EF4-FFF2-40B4-BE49-F238E27FC236}">
                <a16:creationId xmlns:a16="http://schemas.microsoft.com/office/drawing/2014/main" id="{FFC76300-9DA8-BCAF-08F3-E48B942BD29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AutoShape 8" descr="Image preview">
            <a:extLst>
              <a:ext uri="{FF2B5EF4-FFF2-40B4-BE49-F238E27FC236}">
                <a16:creationId xmlns:a16="http://schemas.microsoft.com/office/drawing/2014/main" id="{9D806550-7072-6784-26B1-EA4468307F6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 name="Picture 9">
            <a:extLst>
              <a:ext uri="{FF2B5EF4-FFF2-40B4-BE49-F238E27FC236}">
                <a16:creationId xmlns:a16="http://schemas.microsoft.com/office/drawing/2014/main" id="{6BD36CAB-D43F-BA17-0E33-0C6F2DCD9BA9}"/>
              </a:ext>
            </a:extLst>
          </p:cNvPr>
          <p:cNvPicPr>
            <a:picLocks noChangeAspect="1"/>
          </p:cNvPicPr>
          <p:nvPr/>
        </p:nvPicPr>
        <p:blipFill>
          <a:blip r:embed="rId2"/>
          <a:stretch>
            <a:fillRect/>
          </a:stretch>
        </p:blipFill>
        <p:spPr>
          <a:xfrm>
            <a:off x="6735233" y="256490"/>
            <a:ext cx="4944149" cy="6398310"/>
          </a:xfrm>
          <a:prstGeom prst="rect">
            <a:avLst/>
          </a:prstGeom>
        </p:spPr>
      </p:pic>
      <p:sp>
        <p:nvSpPr>
          <p:cNvPr id="11" name="AutoShape 10" descr="Image preview">
            <a:extLst>
              <a:ext uri="{FF2B5EF4-FFF2-40B4-BE49-F238E27FC236}">
                <a16:creationId xmlns:a16="http://schemas.microsoft.com/office/drawing/2014/main" id="{31519471-44E1-598A-62C7-EA1DA388A5F4}"/>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953401B-C434-00EA-DF95-C992CC8333C3}"/>
              </a:ext>
            </a:extLst>
          </p:cNvPr>
          <p:cNvPicPr>
            <a:picLocks noChangeAspect="1"/>
          </p:cNvPicPr>
          <p:nvPr/>
        </p:nvPicPr>
        <p:blipFill>
          <a:blip r:embed="rId3"/>
          <a:stretch>
            <a:fillRect/>
          </a:stretch>
        </p:blipFill>
        <p:spPr>
          <a:xfrm>
            <a:off x="769505" y="1877664"/>
            <a:ext cx="4649161" cy="4772901"/>
          </a:xfrm>
          <a:prstGeom prst="rect">
            <a:avLst/>
          </a:prstGeom>
        </p:spPr>
      </p:pic>
    </p:spTree>
    <p:extLst>
      <p:ext uri="{BB962C8B-B14F-4D97-AF65-F5344CB8AC3E}">
        <p14:creationId xmlns:p14="http://schemas.microsoft.com/office/powerpoint/2010/main" val="221238262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1462</TotalTime>
  <Words>546</Words>
  <Application>Microsoft Office PowerPoint</Application>
  <PresentationFormat>Widescreen</PresentationFormat>
  <Paragraphs>111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Century Gothic</vt:lpstr>
      <vt:lpstr>Wingdings 3</vt:lpstr>
      <vt:lpstr>Slice</vt:lpstr>
      <vt:lpstr>Shipping Instructions</vt:lpstr>
      <vt:lpstr>LTL-Hub Group shipment :</vt:lpstr>
      <vt:lpstr>PowerPoint Presentation</vt:lpstr>
      <vt:lpstr>PowerPoint Presentation</vt:lpstr>
      <vt:lpstr>PowerPoint Presentation</vt:lpstr>
      <vt:lpstr>PowerPoint Presentation</vt:lpstr>
      <vt:lpstr>PowerPoint Presentation</vt:lpstr>
      <vt:lpstr>PowerPoint Presentation</vt:lpstr>
    </vt:vector>
  </TitlesOfParts>
  <Company>Ashley Furniture Industries,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Doll, Matt</dc:creator>
  <cp:lastModifiedBy>Doll, Matt</cp:lastModifiedBy>
  <cp:revision>1</cp:revision>
  <dcterms:created xsi:type="dcterms:W3CDTF">2026-02-23T16:37:02Z</dcterms:created>
  <dcterms:modified xsi:type="dcterms:W3CDTF">2026-03-16T15:55:55Z</dcterms:modified>
</cp:coreProperties>
</file>