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8" r:id="rId10"/>
    <p:sldId id="269" r:id="rId11"/>
    <p:sldId id="270" r:id="rId12"/>
    <p:sldId id="263" r:id="rId13"/>
    <p:sldId id="264" r:id="rId14"/>
    <p:sldId id="267"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75" autoAdjust="0"/>
    <p:restoredTop sz="94660"/>
  </p:normalViewPr>
  <p:slideViewPr>
    <p:cSldViewPr>
      <p:cViewPr>
        <p:scale>
          <a:sx n="77" d="100"/>
          <a:sy n="77" d="100"/>
        </p:scale>
        <p:origin x="-1092"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E2C588-6E85-4B56-8724-8E541AC73D47}"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422847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2C588-6E85-4B56-8724-8E541AC73D47}"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72589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2C588-6E85-4B56-8724-8E541AC73D47}"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81125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2C588-6E85-4B56-8724-8E541AC73D47}"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87915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2C588-6E85-4B56-8724-8E541AC73D47}"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188350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2C588-6E85-4B56-8724-8E541AC73D47}"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62705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2C588-6E85-4B56-8724-8E541AC73D47}" type="datetimeFigureOut">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239448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E2C588-6E85-4B56-8724-8E541AC73D47}" type="datetimeFigureOut">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404943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2C588-6E85-4B56-8724-8E541AC73D47}" type="datetimeFigureOut">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142739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2C588-6E85-4B56-8724-8E541AC73D47}"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346090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2C588-6E85-4B56-8724-8E541AC73D47}"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BA408-2D48-4532-B84D-FFCB69845294}" type="slidenum">
              <a:rPr lang="en-US" smtClean="0"/>
              <a:t>‹#›</a:t>
            </a:fld>
            <a:endParaRPr lang="en-US"/>
          </a:p>
        </p:txBody>
      </p:sp>
    </p:spTree>
    <p:extLst>
      <p:ext uri="{BB962C8B-B14F-4D97-AF65-F5344CB8AC3E}">
        <p14:creationId xmlns:p14="http://schemas.microsoft.com/office/powerpoint/2010/main" val="72456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2C588-6E85-4B56-8724-8E541AC73D47}" type="datetimeFigureOut">
              <a:rPr lang="en-US" smtClean="0"/>
              <a:t>8/15/2022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BA408-2D48-4532-B84D-FFCB69845294}" type="slidenum">
              <a:rPr lang="en-US" smtClean="0"/>
              <a:t>‹#›</a:t>
            </a:fld>
            <a:endParaRPr lang="en-US"/>
          </a:p>
        </p:txBody>
      </p:sp>
    </p:spTree>
    <p:extLst>
      <p:ext uri="{BB962C8B-B14F-4D97-AF65-F5344CB8AC3E}">
        <p14:creationId xmlns:p14="http://schemas.microsoft.com/office/powerpoint/2010/main" val="188091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cid:ii_l6bhkwkn6"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cid:ii_l6bhkwk84" TargetMode="External"/><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b="1" u="sng" dirty="0" smtClean="0"/>
              <a:t>Olliix Policy:</a:t>
            </a:r>
            <a:br>
              <a:rPr lang="en-US" b="1" u="sng" dirty="0" smtClean="0"/>
            </a:br>
            <a:r>
              <a:rPr lang="en-US" dirty="0" smtClean="0"/>
              <a:t>Defective/Damaged Claims</a:t>
            </a:r>
            <a:endParaRPr lang="en-US" dirty="0"/>
          </a:p>
        </p:txBody>
      </p:sp>
      <p:sp>
        <p:nvSpPr>
          <p:cNvPr id="5" name="TextBox 4"/>
          <p:cNvSpPr txBox="1"/>
          <p:nvPr/>
        </p:nvSpPr>
        <p:spPr>
          <a:xfrm>
            <a:off x="1143000" y="2590800"/>
            <a:ext cx="6934200" cy="2308324"/>
          </a:xfrm>
          <a:prstGeom prst="rect">
            <a:avLst/>
          </a:prstGeom>
          <a:noFill/>
        </p:spPr>
        <p:txBody>
          <a:bodyPr wrap="square" rtlCol="0">
            <a:spAutoFit/>
          </a:bodyPr>
          <a:lstStyle/>
          <a:p>
            <a:r>
              <a:rPr lang="en-US" dirty="0"/>
              <a:t>Damage and Defective claims are common customer issues we hear about regularly.  In order to be consistent in our handling of these claims, </a:t>
            </a:r>
            <a:r>
              <a:rPr lang="en-US" dirty="0" smtClean="0"/>
              <a:t>please follow the guidelines set forth in this presentation.  </a:t>
            </a:r>
          </a:p>
          <a:p>
            <a:endParaRPr lang="en-US" dirty="0"/>
          </a:p>
          <a:p>
            <a:r>
              <a:rPr lang="en-US" dirty="0" smtClean="0"/>
              <a:t>*Important Note:  Our furniture items are not commercially rated and use of the items in a commercial setting will void the 1-year Limited Manufacturer Warranty.</a:t>
            </a:r>
          </a:p>
          <a:p>
            <a:endParaRPr lang="en-US" dirty="0"/>
          </a:p>
        </p:txBody>
      </p:sp>
    </p:spTree>
    <p:extLst>
      <p:ext uri="{BB962C8B-B14F-4D97-AF65-F5344CB8AC3E}">
        <p14:creationId xmlns:p14="http://schemas.microsoft.com/office/powerpoint/2010/main" val="383482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u="sng" dirty="0" smtClean="0"/>
              <a:t>Damaged/Defective Claim</a:t>
            </a:r>
            <a:br>
              <a:rPr lang="en-US" u="sng" dirty="0" smtClean="0"/>
            </a:br>
            <a:r>
              <a:rPr lang="en-US" u="sng" dirty="0" smtClean="0"/>
              <a:t>Non-Carrier Related</a:t>
            </a:r>
            <a:endParaRPr lang="en-US" u="sng" dirty="0"/>
          </a:p>
        </p:txBody>
      </p:sp>
      <p:sp>
        <p:nvSpPr>
          <p:cNvPr id="6" name="Content Placeholder 2"/>
          <p:cNvSpPr>
            <a:spLocks noGrp="1"/>
          </p:cNvSpPr>
          <p:nvPr>
            <p:ph idx="1"/>
          </p:nvPr>
        </p:nvSpPr>
        <p:spPr>
          <a:xfrm>
            <a:off x="457200" y="1600200"/>
            <a:ext cx="8229600" cy="4525963"/>
          </a:xfrm>
        </p:spPr>
        <p:txBody>
          <a:bodyPr>
            <a:normAutofit/>
          </a:bodyPr>
          <a:lstStyle/>
          <a:p>
            <a:pPr lvl="0"/>
            <a:r>
              <a:rPr lang="en-US" dirty="0"/>
              <a:t>Claim with a </a:t>
            </a:r>
            <a:r>
              <a:rPr lang="en-US" dirty="0" smtClean="0"/>
              <a:t>“major defect</a:t>
            </a:r>
            <a:r>
              <a:rPr lang="en-US" dirty="0"/>
              <a:t>” (i.e. </a:t>
            </a:r>
            <a:r>
              <a:rPr lang="en-US" dirty="0" smtClean="0"/>
              <a:t>dent, major wood damage, </a:t>
            </a:r>
            <a:r>
              <a:rPr lang="en-US" dirty="0"/>
              <a:t>etc.)</a:t>
            </a:r>
          </a:p>
          <a:p>
            <a:pPr lvl="1"/>
            <a:r>
              <a:rPr lang="en-US" dirty="0" smtClean="0"/>
              <a:t>Discounts must be approved as follows:</a:t>
            </a:r>
          </a:p>
          <a:p>
            <a:pPr lvl="2"/>
            <a:r>
              <a:rPr lang="en-US" dirty="0" smtClean="0"/>
              <a:t>15-20% - Approved by Lisa</a:t>
            </a:r>
          </a:p>
          <a:p>
            <a:pPr lvl="2"/>
            <a:r>
              <a:rPr lang="en-US" dirty="0" smtClean="0"/>
              <a:t>21-50% - Approved by Heather</a:t>
            </a:r>
          </a:p>
          <a:p>
            <a:pPr lvl="2"/>
            <a:r>
              <a:rPr lang="en-US" dirty="0" smtClean="0"/>
              <a:t>51%+ - Approved by Helen </a:t>
            </a:r>
          </a:p>
          <a:p>
            <a:r>
              <a:rPr lang="en-US" dirty="0" smtClean="0"/>
              <a:t>EXAMPLES CAN BE FOUND ON THE NEXT SLIDE(S)</a:t>
            </a:r>
          </a:p>
          <a:p>
            <a:pPr lvl="1"/>
            <a:endParaRPr lang="en-US" dirty="0" smtClean="0"/>
          </a:p>
        </p:txBody>
      </p:sp>
    </p:spTree>
    <p:extLst>
      <p:ext uri="{BB962C8B-B14F-4D97-AF65-F5344CB8AC3E}">
        <p14:creationId xmlns:p14="http://schemas.microsoft.com/office/powerpoint/2010/main" val="328336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u="sng" dirty="0" smtClean="0"/>
              <a:t>“Major” Defect Examples</a:t>
            </a:r>
            <a:endParaRPr lang="en-US"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44" y="1219200"/>
            <a:ext cx="2133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35460" y="3231461"/>
            <a:ext cx="2133601" cy="646331"/>
          </a:xfrm>
          <a:prstGeom prst="rect">
            <a:avLst/>
          </a:prstGeom>
          <a:noFill/>
        </p:spPr>
        <p:txBody>
          <a:bodyPr wrap="square" rtlCol="0">
            <a:spAutoFit/>
          </a:bodyPr>
          <a:lstStyle/>
          <a:p>
            <a:r>
              <a:rPr lang="en-US" sz="1200" dirty="0" smtClean="0"/>
              <a:t>20% Discount offered – Customer will have to sand off and repaint</a:t>
            </a:r>
            <a:endParaRPr lang="en-US" sz="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2895967"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047999" y="3212756"/>
            <a:ext cx="2895967" cy="646331"/>
          </a:xfrm>
          <a:prstGeom prst="rect">
            <a:avLst/>
          </a:prstGeom>
          <a:noFill/>
        </p:spPr>
        <p:txBody>
          <a:bodyPr wrap="square" rtlCol="0">
            <a:spAutoFit/>
          </a:bodyPr>
          <a:lstStyle/>
          <a:p>
            <a:r>
              <a:rPr lang="en-US" sz="1200" dirty="0" smtClean="0"/>
              <a:t>40% Discount offered – this is a major defect and customer would have to do a lot for this to be less noticeable</a:t>
            </a:r>
            <a:endParaRPr lang="en-US" sz="12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65" y="3886030"/>
            <a:ext cx="2133600" cy="177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08686" y="5657680"/>
            <a:ext cx="2139779" cy="1200329"/>
          </a:xfrm>
          <a:prstGeom prst="rect">
            <a:avLst/>
          </a:prstGeom>
          <a:noFill/>
        </p:spPr>
        <p:txBody>
          <a:bodyPr wrap="square" rtlCol="0">
            <a:spAutoFit/>
          </a:bodyPr>
          <a:lstStyle/>
          <a:p>
            <a:r>
              <a:rPr lang="en-US" sz="1200" dirty="0" smtClean="0"/>
              <a:t>25% Discount offered – Originally offered 15%, but customer countered at 25% - Worth it to not have to send replacement or issue full refund</a:t>
            </a:r>
            <a:endParaRPr lang="en-US" sz="12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27308"/>
            <a:ext cx="2514600" cy="19730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250459" y="3239699"/>
            <a:ext cx="2512541" cy="461665"/>
          </a:xfrm>
          <a:prstGeom prst="rect">
            <a:avLst/>
          </a:prstGeom>
          <a:noFill/>
        </p:spPr>
        <p:txBody>
          <a:bodyPr wrap="square" rtlCol="0">
            <a:spAutoFit/>
          </a:bodyPr>
          <a:lstStyle/>
          <a:p>
            <a:r>
              <a:rPr lang="en-US" sz="1200" dirty="0" smtClean="0"/>
              <a:t>20% Discount offered – Large shading difference</a:t>
            </a:r>
            <a:endParaRPr lang="en-US" sz="1200"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99" y="3886030"/>
            <a:ext cx="2895968" cy="177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4070" y="3911171"/>
            <a:ext cx="2625318" cy="17465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3031523" y="5657680"/>
            <a:ext cx="2912444" cy="646331"/>
          </a:xfrm>
          <a:prstGeom prst="rect">
            <a:avLst/>
          </a:prstGeom>
          <a:noFill/>
        </p:spPr>
        <p:txBody>
          <a:bodyPr wrap="square" rtlCol="0">
            <a:spAutoFit/>
          </a:bodyPr>
          <a:lstStyle/>
          <a:p>
            <a:r>
              <a:rPr lang="en-US" sz="1200" dirty="0" smtClean="0"/>
              <a:t>25% Discount offered –  Lots of scratches the customer will have to fix themselves or sell as-is</a:t>
            </a:r>
            <a:endParaRPr lang="en-US" sz="1200" dirty="0"/>
          </a:p>
        </p:txBody>
      </p:sp>
      <p:sp>
        <p:nvSpPr>
          <p:cNvPr id="14" name="TextBox 13"/>
          <p:cNvSpPr txBox="1"/>
          <p:nvPr/>
        </p:nvSpPr>
        <p:spPr>
          <a:xfrm>
            <a:off x="6177594" y="5657680"/>
            <a:ext cx="2641794" cy="461665"/>
          </a:xfrm>
          <a:prstGeom prst="rect">
            <a:avLst/>
          </a:prstGeom>
          <a:noFill/>
        </p:spPr>
        <p:txBody>
          <a:bodyPr wrap="square" rtlCol="0">
            <a:spAutoFit/>
          </a:bodyPr>
          <a:lstStyle/>
          <a:p>
            <a:r>
              <a:rPr lang="en-US" sz="1200" dirty="0" smtClean="0"/>
              <a:t>20% Discount offered –  Allows customer to sell as-is</a:t>
            </a:r>
            <a:endParaRPr lang="en-US" sz="1200" dirty="0"/>
          </a:p>
        </p:txBody>
      </p:sp>
    </p:spTree>
    <p:extLst>
      <p:ext uri="{BB962C8B-B14F-4D97-AF65-F5344CB8AC3E}">
        <p14:creationId xmlns:p14="http://schemas.microsoft.com/office/powerpoint/2010/main" val="109378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u="sng" dirty="0" smtClean="0"/>
              <a:t>Damaged/Defective Claim</a:t>
            </a:r>
            <a:br>
              <a:rPr lang="en-US" u="sng" dirty="0" smtClean="0"/>
            </a:br>
            <a:r>
              <a:rPr lang="en-US" u="sng" dirty="0" smtClean="0"/>
              <a:t>Non-Carrier Related</a:t>
            </a:r>
            <a:endParaRPr lang="en-US" u="sng" dirty="0"/>
          </a:p>
        </p:txBody>
      </p:sp>
      <p:sp>
        <p:nvSpPr>
          <p:cNvPr id="5" name="Content Placeholder 2"/>
          <p:cNvSpPr>
            <a:spLocks noGrp="1"/>
          </p:cNvSpPr>
          <p:nvPr>
            <p:ph idx="1"/>
          </p:nvPr>
        </p:nvSpPr>
        <p:spPr>
          <a:xfrm>
            <a:off x="457200" y="1600200"/>
            <a:ext cx="8229600" cy="4525963"/>
          </a:xfrm>
        </p:spPr>
        <p:txBody>
          <a:bodyPr>
            <a:normAutofit fontScale="70000" lnSpcReduction="20000"/>
          </a:bodyPr>
          <a:lstStyle/>
          <a:p>
            <a:pPr lvl="0"/>
            <a:r>
              <a:rPr lang="en-US" dirty="0"/>
              <a:t>Claim with a defect that is </a:t>
            </a:r>
            <a:r>
              <a:rPr lang="en-US" dirty="0" smtClean="0"/>
              <a:t>irreparable</a:t>
            </a:r>
            <a:r>
              <a:rPr lang="en-US" dirty="0"/>
              <a:t>, meaning there is no real solution to fixing the issue other than a refund/replacement (i.e. the glass tabletop is shattered, the lamp is broken, </a:t>
            </a:r>
            <a:r>
              <a:rPr lang="en-US" dirty="0" err="1"/>
              <a:t>etc</a:t>
            </a:r>
            <a:r>
              <a:rPr lang="en-US" dirty="0"/>
              <a:t>).</a:t>
            </a:r>
          </a:p>
          <a:p>
            <a:pPr lvl="1"/>
            <a:r>
              <a:rPr lang="en-US" dirty="0"/>
              <a:t>Soft Goods – Offer the customer a refund/replacement with proof of damage/defect.</a:t>
            </a:r>
          </a:p>
          <a:p>
            <a:pPr lvl="1"/>
            <a:r>
              <a:rPr lang="en-US" dirty="0"/>
              <a:t>Hard Goods – Offer the customer a refund/replacement with proof of damage/defect</a:t>
            </a:r>
            <a:r>
              <a:rPr lang="en-US" dirty="0" smtClean="0"/>
              <a:t>.</a:t>
            </a:r>
          </a:p>
          <a:p>
            <a:r>
              <a:rPr lang="en-US" dirty="0" smtClean="0"/>
              <a:t>When we are issuing a refund in full, the following approvals are necessary:</a:t>
            </a:r>
          </a:p>
          <a:p>
            <a:pPr lvl="1"/>
            <a:r>
              <a:rPr lang="en-US" dirty="0" smtClean="0"/>
              <a:t>CS ok to approve $0-$200</a:t>
            </a:r>
          </a:p>
          <a:p>
            <a:pPr lvl="1"/>
            <a:r>
              <a:rPr lang="en-US" dirty="0" smtClean="0"/>
              <a:t>Melissa ok to approve $201-$500</a:t>
            </a:r>
          </a:p>
          <a:p>
            <a:pPr lvl="1"/>
            <a:r>
              <a:rPr lang="en-US" dirty="0" smtClean="0"/>
              <a:t>Lisa ok to approve $501-$1000</a:t>
            </a:r>
          </a:p>
          <a:p>
            <a:pPr lvl="1"/>
            <a:r>
              <a:rPr lang="en-US" dirty="0" smtClean="0"/>
              <a:t>Heather ok to approve $1001+</a:t>
            </a:r>
            <a:endParaRPr lang="en-US" dirty="0"/>
          </a:p>
          <a:p>
            <a:r>
              <a:rPr lang="en-US" dirty="0" smtClean="0"/>
              <a:t>EXAMPLES CAN BE FOUND ON THE NEXT SLIDE(S)</a:t>
            </a:r>
          </a:p>
          <a:p>
            <a:pPr lvl="1"/>
            <a:endParaRPr lang="en-US" dirty="0" smtClean="0"/>
          </a:p>
        </p:txBody>
      </p:sp>
    </p:spTree>
    <p:extLst>
      <p:ext uri="{BB962C8B-B14F-4D97-AF65-F5344CB8AC3E}">
        <p14:creationId xmlns:p14="http://schemas.microsoft.com/office/powerpoint/2010/main" val="332091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u="sng" dirty="0" smtClean="0"/>
              <a:t>“Irreparable” Defect Examples</a:t>
            </a:r>
            <a:endParaRPr lang="en-US" u="sng" dirty="0"/>
          </a:p>
        </p:txBody>
      </p:sp>
      <p:pic>
        <p:nvPicPr>
          <p:cNvPr id="3" name="Picture 2" descr="C:\Users\lisa.fuller\AppData\Local\Microsoft\Windows\Temporary Internet Files\Content.Outlook\G1SYQGMS\large - 40% off to kee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373" y="1295400"/>
            <a:ext cx="2362200" cy="2133600"/>
          </a:xfrm>
          <a:prstGeom prst="rect">
            <a:avLst/>
          </a:prstGeom>
          <a:noFill/>
          <a:ln>
            <a:solidFill>
              <a:schemeClr val="accent1"/>
            </a:solidFill>
          </a:ln>
        </p:spPr>
      </p:pic>
      <p:pic>
        <p:nvPicPr>
          <p:cNvPr id="5" name="Picture 4" descr="C:\Users\lisa.fuller\AppData\Local\Microsoft\Windows\Temporary Internet Files\Content.Outlook\G1SYQGMS\large discount - 35% off to keep.jpg"/>
          <p:cNvPicPr/>
          <p:nvPr/>
        </p:nvPicPr>
        <p:blipFill>
          <a:blip r:embed="rId3">
            <a:extLst>
              <a:ext uri="{28A0092B-C50C-407E-A947-70E740481C1C}">
                <a14:useLocalDpi xmlns:a14="http://schemas.microsoft.com/office/drawing/2010/main" val="0"/>
              </a:ext>
            </a:extLst>
          </a:blip>
          <a:srcRect/>
          <a:stretch>
            <a:fillRect/>
          </a:stretch>
        </p:blipFill>
        <p:spPr bwMode="auto">
          <a:xfrm>
            <a:off x="3442052" y="1295400"/>
            <a:ext cx="2216150" cy="2146935"/>
          </a:xfrm>
          <a:prstGeom prst="rect">
            <a:avLst/>
          </a:prstGeom>
          <a:noFill/>
          <a:ln>
            <a:solidFill>
              <a:schemeClr val="accent1"/>
            </a:solidFill>
          </a:ln>
        </p:spPr>
      </p:pic>
      <p:pic>
        <p:nvPicPr>
          <p:cNvPr id="3074" name="Picture 2" descr="C:\Users\lisa.fuller\Desktop\Defect Examples\Large 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046" y="1295401"/>
            <a:ext cx="2514600" cy="214693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5" name="Picture 3" descr="C:\Users\lisa.fuller\Desktop\Defect Examples\Large 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62001" y="4038600"/>
            <a:ext cx="2057400" cy="2362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C:\Users\lisa.fuller\Desktop\Defect Examples\Large 3.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2052" y="4191000"/>
            <a:ext cx="2267448" cy="2057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7" name="Picture 5" descr="C:\Users\lisa.fuller\Desktop\Defect Examples\Large 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046" y="4191000"/>
            <a:ext cx="2515354" cy="2057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6372" y="3505200"/>
            <a:ext cx="2335429" cy="461665"/>
          </a:xfrm>
          <a:prstGeom prst="rect">
            <a:avLst/>
          </a:prstGeom>
          <a:noFill/>
        </p:spPr>
        <p:txBody>
          <a:bodyPr wrap="square" rtlCol="0">
            <a:spAutoFit/>
          </a:bodyPr>
          <a:lstStyle/>
          <a:p>
            <a:r>
              <a:rPr lang="en-US" sz="1200" dirty="0" smtClean="0"/>
              <a:t>Welding appears to have to created clumps.  Not able to repair</a:t>
            </a:r>
            <a:endParaRPr lang="en-US" sz="1200" dirty="0"/>
          </a:p>
        </p:txBody>
      </p:sp>
      <p:sp>
        <p:nvSpPr>
          <p:cNvPr id="10" name="TextBox 9"/>
          <p:cNvSpPr txBox="1"/>
          <p:nvPr/>
        </p:nvSpPr>
        <p:spPr>
          <a:xfrm>
            <a:off x="3408061" y="3505200"/>
            <a:ext cx="2250141" cy="646331"/>
          </a:xfrm>
          <a:prstGeom prst="rect">
            <a:avLst/>
          </a:prstGeom>
          <a:noFill/>
        </p:spPr>
        <p:txBody>
          <a:bodyPr wrap="square" rtlCol="0">
            <a:spAutoFit/>
          </a:bodyPr>
          <a:lstStyle/>
          <a:p>
            <a:r>
              <a:rPr lang="en-US" sz="1200" dirty="0" smtClean="0"/>
              <a:t>Leg has a crack through it.  Danger to allow customer to continue to use</a:t>
            </a:r>
            <a:endParaRPr lang="en-US" sz="1200" dirty="0"/>
          </a:p>
        </p:txBody>
      </p:sp>
      <p:sp>
        <p:nvSpPr>
          <p:cNvPr id="11" name="TextBox 10"/>
          <p:cNvSpPr txBox="1"/>
          <p:nvPr/>
        </p:nvSpPr>
        <p:spPr>
          <a:xfrm>
            <a:off x="6019046" y="3528193"/>
            <a:ext cx="2514600" cy="461665"/>
          </a:xfrm>
          <a:prstGeom prst="rect">
            <a:avLst/>
          </a:prstGeom>
          <a:noFill/>
        </p:spPr>
        <p:txBody>
          <a:bodyPr wrap="square" rtlCol="0">
            <a:spAutoFit/>
          </a:bodyPr>
          <a:lstStyle/>
          <a:p>
            <a:r>
              <a:rPr lang="en-US" sz="1200" dirty="0" smtClean="0"/>
              <a:t>Ottoman top is not sitting flush to ottoman</a:t>
            </a:r>
            <a:endParaRPr lang="en-US" sz="1200" dirty="0"/>
          </a:p>
        </p:txBody>
      </p:sp>
      <p:sp>
        <p:nvSpPr>
          <p:cNvPr id="12" name="TextBox 11"/>
          <p:cNvSpPr txBox="1"/>
          <p:nvPr/>
        </p:nvSpPr>
        <p:spPr>
          <a:xfrm>
            <a:off x="595185" y="6322367"/>
            <a:ext cx="2403388" cy="276999"/>
          </a:xfrm>
          <a:prstGeom prst="rect">
            <a:avLst/>
          </a:prstGeom>
          <a:noFill/>
        </p:spPr>
        <p:txBody>
          <a:bodyPr wrap="square" rtlCol="0">
            <a:spAutoFit/>
          </a:bodyPr>
          <a:lstStyle/>
          <a:p>
            <a:r>
              <a:rPr lang="en-US" sz="1200" dirty="0" smtClean="0"/>
              <a:t>Chair is damaged beyond repair</a:t>
            </a:r>
            <a:endParaRPr lang="en-US" sz="1200" dirty="0"/>
          </a:p>
        </p:txBody>
      </p:sp>
      <p:sp>
        <p:nvSpPr>
          <p:cNvPr id="13" name="TextBox 12"/>
          <p:cNvSpPr txBox="1"/>
          <p:nvPr/>
        </p:nvSpPr>
        <p:spPr>
          <a:xfrm>
            <a:off x="3462647" y="6352743"/>
            <a:ext cx="2403388" cy="276999"/>
          </a:xfrm>
          <a:prstGeom prst="rect">
            <a:avLst/>
          </a:prstGeom>
          <a:noFill/>
        </p:spPr>
        <p:txBody>
          <a:bodyPr wrap="square" rtlCol="0">
            <a:spAutoFit/>
          </a:bodyPr>
          <a:lstStyle/>
          <a:p>
            <a:r>
              <a:rPr lang="en-US" sz="1200" dirty="0" smtClean="0"/>
              <a:t>Visible gaps in chair.  Unusable</a:t>
            </a:r>
            <a:endParaRPr lang="en-US" sz="1200" dirty="0"/>
          </a:p>
        </p:txBody>
      </p:sp>
      <p:sp>
        <p:nvSpPr>
          <p:cNvPr id="14" name="TextBox 13"/>
          <p:cNvSpPr txBox="1"/>
          <p:nvPr/>
        </p:nvSpPr>
        <p:spPr>
          <a:xfrm>
            <a:off x="6018435" y="6352743"/>
            <a:ext cx="2403388" cy="276999"/>
          </a:xfrm>
          <a:prstGeom prst="rect">
            <a:avLst/>
          </a:prstGeom>
          <a:noFill/>
        </p:spPr>
        <p:txBody>
          <a:bodyPr wrap="square" rtlCol="0">
            <a:spAutoFit/>
          </a:bodyPr>
          <a:lstStyle/>
          <a:p>
            <a:r>
              <a:rPr lang="en-US" sz="1200" dirty="0" smtClean="0"/>
              <a:t>Lamp base is off-center</a:t>
            </a:r>
            <a:endParaRPr lang="en-US" sz="1200" dirty="0"/>
          </a:p>
        </p:txBody>
      </p:sp>
    </p:spTree>
    <p:extLst>
      <p:ext uri="{BB962C8B-B14F-4D97-AF65-F5344CB8AC3E}">
        <p14:creationId xmlns:p14="http://schemas.microsoft.com/office/powerpoint/2010/main" val="74248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1981200" cy="1893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457200" y="274638"/>
            <a:ext cx="8229600" cy="1143000"/>
          </a:xfrm>
        </p:spPr>
        <p:txBody>
          <a:bodyPr/>
          <a:lstStyle/>
          <a:p>
            <a:r>
              <a:rPr lang="en-US" u="sng" dirty="0" smtClean="0"/>
              <a:t>“Irreparable” Defect Examples</a:t>
            </a:r>
            <a:endParaRPr lang="en-US" u="sng" dirty="0"/>
          </a:p>
        </p:txBody>
      </p:sp>
      <p:sp>
        <p:nvSpPr>
          <p:cNvPr id="6" name="TextBox 5"/>
          <p:cNvSpPr txBox="1"/>
          <p:nvPr/>
        </p:nvSpPr>
        <p:spPr>
          <a:xfrm>
            <a:off x="619897" y="3352800"/>
            <a:ext cx="2094865" cy="461665"/>
          </a:xfrm>
          <a:prstGeom prst="rect">
            <a:avLst/>
          </a:prstGeom>
          <a:noFill/>
        </p:spPr>
        <p:txBody>
          <a:bodyPr wrap="square" rtlCol="0">
            <a:spAutoFit/>
          </a:bodyPr>
          <a:lstStyle/>
          <a:p>
            <a:r>
              <a:rPr lang="en-US" sz="1200" dirty="0" smtClean="0"/>
              <a:t>Glass is shattered throughout.  Cannot be repaired.</a:t>
            </a:r>
            <a:endParaRPr lang="en-US"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71600"/>
            <a:ext cx="2535317" cy="1893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971800" y="3365157"/>
            <a:ext cx="2535317" cy="461665"/>
          </a:xfrm>
          <a:prstGeom prst="rect">
            <a:avLst/>
          </a:prstGeom>
          <a:noFill/>
        </p:spPr>
        <p:txBody>
          <a:bodyPr wrap="square" rtlCol="0">
            <a:spAutoFit/>
          </a:bodyPr>
          <a:lstStyle/>
          <a:p>
            <a:r>
              <a:rPr lang="en-US" sz="1200" dirty="0" smtClean="0"/>
              <a:t>Dresser is severely damaged on the top, customer facing part</a:t>
            </a:r>
            <a:endParaRPr lang="en-US" sz="1200"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371600"/>
            <a:ext cx="2329369" cy="1893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947720" y="3385752"/>
            <a:ext cx="2325250" cy="276999"/>
          </a:xfrm>
          <a:prstGeom prst="rect">
            <a:avLst/>
          </a:prstGeom>
          <a:noFill/>
        </p:spPr>
        <p:txBody>
          <a:bodyPr wrap="square" rtlCol="0">
            <a:spAutoFit/>
          </a:bodyPr>
          <a:lstStyle/>
          <a:p>
            <a:r>
              <a:rPr lang="en-US" sz="1200" dirty="0" smtClean="0"/>
              <a:t>Large chunk out of base</a:t>
            </a:r>
            <a:endParaRPr lang="en-US" sz="1200" dirty="0"/>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950043"/>
            <a:ext cx="1981200" cy="2019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615779" y="6096000"/>
            <a:ext cx="1975022" cy="461665"/>
          </a:xfrm>
          <a:prstGeom prst="rect">
            <a:avLst/>
          </a:prstGeom>
          <a:noFill/>
        </p:spPr>
        <p:txBody>
          <a:bodyPr wrap="square" rtlCol="0">
            <a:spAutoFit/>
          </a:bodyPr>
          <a:lstStyle/>
          <a:p>
            <a:r>
              <a:rPr lang="en-US" sz="1200" dirty="0" smtClean="0"/>
              <a:t>All holes have ripped material around the loops</a:t>
            </a:r>
            <a:endParaRPr lang="en-US" sz="1200"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950043"/>
            <a:ext cx="2535317" cy="2019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2963561" y="6095999"/>
            <a:ext cx="2543555" cy="276999"/>
          </a:xfrm>
          <a:prstGeom prst="rect">
            <a:avLst/>
          </a:prstGeom>
          <a:noFill/>
        </p:spPr>
        <p:txBody>
          <a:bodyPr wrap="square" rtlCol="0">
            <a:spAutoFit/>
          </a:bodyPr>
          <a:lstStyle/>
          <a:p>
            <a:r>
              <a:rPr lang="en-US" sz="1200" dirty="0" smtClean="0"/>
              <a:t>Marble Top split in half</a:t>
            </a:r>
            <a:endParaRPr lang="en-US" sz="1200" dirty="0"/>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9186" y="3952103"/>
            <a:ext cx="2343784" cy="201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929186" y="6109899"/>
            <a:ext cx="2543555" cy="461665"/>
          </a:xfrm>
          <a:prstGeom prst="rect">
            <a:avLst/>
          </a:prstGeom>
          <a:noFill/>
        </p:spPr>
        <p:txBody>
          <a:bodyPr wrap="square" rtlCol="0">
            <a:spAutoFit/>
          </a:bodyPr>
          <a:lstStyle/>
          <a:p>
            <a:r>
              <a:rPr lang="en-US" sz="1200" dirty="0" smtClean="0"/>
              <a:t>Top Shelf of cabinet severely damaged</a:t>
            </a:r>
            <a:endParaRPr lang="en-US" sz="1200" dirty="0"/>
          </a:p>
        </p:txBody>
      </p:sp>
    </p:spTree>
    <p:extLst>
      <p:ext uri="{BB962C8B-B14F-4D97-AF65-F5344CB8AC3E}">
        <p14:creationId xmlns:p14="http://schemas.microsoft.com/office/powerpoint/2010/main" val="169840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u="sng" dirty="0" smtClean="0"/>
              <a:t>Reporting Damaged/Missing/Wrong Items</a:t>
            </a:r>
            <a:endParaRPr lang="en-US" u="sng" dirty="0"/>
          </a:p>
        </p:txBody>
      </p:sp>
      <p:sp>
        <p:nvSpPr>
          <p:cNvPr id="5" name="Content Placeholder 2"/>
          <p:cNvSpPr>
            <a:spLocks noGrp="1"/>
          </p:cNvSpPr>
          <p:nvPr>
            <p:ph idx="1"/>
          </p:nvPr>
        </p:nvSpPr>
        <p:spPr>
          <a:xfrm>
            <a:off x="457200" y="1600200"/>
            <a:ext cx="8229600" cy="4525963"/>
          </a:xfrm>
        </p:spPr>
        <p:txBody>
          <a:bodyPr>
            <a:normAutofit fontScale="92500" lnSpcReduction="10000"/>
          </a:bodyPr>
          <a:lstStyle/>
          <a:p>
            <a:pPr lvl="0"/>
            <a:r>
              <a:rPr lang="en-US" dirty="0"/>
              <a:t>All Damaged/Missing/Wrong items must be reported within 30-days of receipt of the item.  This is to ensure we are able to 1. Correct the issue and 2. Be able to investigate with our carrier and file a claim. </a:t>
            </a:r>
            <a:endParaRPr lang="en-US" dirty="0" smtClean="0"/>
          </a:p>
          <a:p>
            <a:pPr lvl="1"/>
            <a:r>
              <a:rPr lang="en-US" dirty="0" smtClean="0"/>
              <a:t>Exceptions to this rule will follow this approval schedule:</a:t>
            </a:r>
          </a:p>
          <a:p>
            <a:pPr lvl="2"/>
            <a:r>
              <a:rPr lang="en-US" dirty="0" smtClean="0"/>
              <a:t>Notified within 30 Days – CS ok to approve</a:t>
            </a:r>
          </a:p>
          <a:p>
            <a:pPr lvl="2"/>
            <a:r>
              <a:rPr lang="en-US" dirty="0" smtClean="0"/>
              <a:t>Notified within 31-90 Days – Lisa to approve</a:t>
            </a:r>
          </a:p>
          <a:p>
            <a:pPr lvl="2"/>
            <a:r>
              <a:rPr lang="en-US" dirty="0" smtClean="0"/>
              <a:t>Notified within 91-180 Days – Heather to approve</a:t>
            </a:r>
          </a:p>
          <a:p>
            <a:pPr lvl="2"/>
            <a:r>
              <a:rPr lang="en-US" dirty="0" smtClean="0"/>
              <a:t>Notified 180+ Days – Helen to approve </a:t>
            </a:r>
            <a:endParaRPr lang="en-US" dirty="0"/>
          </a:p>
          <a:p>
            <a:pPr lvl="1"/>
            <a:endParaRPr lang="en-US" dirty="0" smtClean="0"/>
          </a:p>
        </p:txBody>
      </p:sp>
    </p:spTree>
    <p:extLst>
      <p:ext uri="{BB962C8B-B14F-4D97-AF65-F5344CB8AC3E}">
        <p14:creationId xmlns:p14="http://schemas.microsoft.com/office/powerpoint/2010/main" val="309554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DAMAGED IN TRANSIT</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Prepaid Shipping (Customer paid us to ship)</a:t>
            </a:r>
          </a:p>
          <a:p>
            <a:pPr lvl="1"/>
            <a:r>
              <a:rPr lang="en-US" dirty="0"/>
              <a:t>A damaged claim where the item is irreparable, meaning there is no solution to fixing it (like a part replacement, etc.).  Customer should be refunded in full or sent a replacement for the item. </a:t>
            </a:r>
          </a:p>
          <a:p>
            <a:pPr lvl="2"/>
            <a:r>
              <a:rPr lang="en-US" dirty="0"/>
              <a:t>If the replacement item needs to ship LTL, we should refund customer the freight and item costs and inform them to place the item on a future order.  We WILL match freight on future order for that item.</a:t>
            </a:r>
          </a:p>
          <a:p>
            <a:pPr lvl="1"/>
            <a:r>
              <a:rPr lang="en-US" dirty="0"/>
              <a:t>FILE A CLAIM!</a:t>
            </a:r>
          </a:p>
          <a:p>
            <a:pPr lvl="2"/>
            <a:r>
              <a:rPr lang="en-US" dirty="0"/>
              <a:t>This is mandatory on all damage claims where the carrier is at fault.  File a claim with the carrier to ensure we are reimbursed for costs.</a:t>
            </a:r>
          </a:p>
          <a:p>
            <a:pPr lvl="1"/>
            <a:endParaRPr lang="en-US" dirty="0"/>
          </a:p>
        </p:txBody>
      </p:sp>
    </p:spTree>
    <p:extLst>
      <p:ext uri="{BB962C8B-B14F-4D97-AF65-F5344CB8AC3E}">
        <p14:creationId xmlns:p14="http://schemas.microsoft.com/office/powerpoint/2010/main" val="252146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u="sng" dirty="0" smtClean="0"/>
              <a:t>DAMAGED IN TRANSIT</a:t>
            </a:r>
            <a:endParaRPr lang="en-US" u="sng" dirty="0"/>
          </a:p>
        </p:txBody>
      </p:sp>
      <p:sp>
        <p:nvSpPr>
          <p:cNvPr id="5" name="Content Placeholder 2"/>
          <p:cNvSpPr>
            <a:spLocks noGrp="1"/>
          </p:cNvSpPr>
          <p:nvPr>
            <p:ph idx="1"/>
          </p:nvPr>
        </p:nvSpPr>
        <p:spPr>
          <a:xfrm>
            <a:off x="457200" y="1600200"/>
            <a:ext cx="8229600" cy="4525963"/>
          </a:xfrm>
        </p:spPr>
        <p:txBody>
          <a:bodyPr>
            <a:normAutofit fontScale="92500" lnSpcReduction="10000"/>
          </a:bodyPr>
          <a:lstStyle/>
          <a:p>
            <a:pPr lvl="0"/>
            <a:r>
              <a:rPr lang="en-US" dirty="0"/>
              <a:t>CUSTOMER CARRIER (Customer used their own freight service/ground carrier to ship)</a:t>
            </a:r>
          </a:p>
          <a:p>
            <a:pPr lvl="1"/>
            <a:r>
              <a:rPr lang="en-US" dirty="0"/>
              <a:t>Customer must file a claim with their carrier.  We will not reimburse for damaged by carrier items when we were not the shipper of record.</a:t>
            </a:r>
          </a:p>
          <a:p>
            <a:pPr lvl="1"/>
            <a:r>
              <a:rPr lang="en-US" dirty="0" smtClean="0"/>
              <a:t>In the event their carrier denies the claim, we will NOT reimburse.  They must resolve all carrier damage claims with their carrier.  </a:t>
            </a:r>
          </a:p>
          <a:p>
            <a:pPr lvl="2"/>
            <a:r>
              <a:rPr lang="en-US" dirty="0" smtClean="0"/>
              <a:t>An example is one where the carrier requests certification on ISTA packaging.  Even if we do not have ISTA documentation, we still will NOT reimburse.  The issue lies between the dealer and their carrier of choice.</a:t>
            </a:r>
            <a:endParaRPr lang="en-US" dirty="0"/>
          </a:p>
        </p:txBody>
      </p:sp>
    </p:spTree>
    <p:extLst>
      <p:ext uri="{BB962C8B-B14F-4D97-AF65-F5344CB8AC3E}">
        <p14:creationId xmlns:p14="http://schemas.microsoft.com/office/powerpoint/2010/main" val="375813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u="sng" dirty="0" smtClean="0"/>
              <a:t>Damaged/Defective Claim</a:t>
            </a:r>
            <a:br>
              <a:rPr lang="en-US" u="sng" dirty="0" smtClean="0"/>
            </a:br>
            <a:r>
              <a:rPr lang="en-US" u="sng" dirty="0" smtClean="0"/>
              <a:t>Non-Carrier Related</a:t>
            </a:r>
            <a:endParaRPr lang="en-US" u="sng" dirty="0"/>
          </a:p>
        </p:txBody>
      </p:sp>
      <p:sp>
        <p:nvSpPr>
          <p:cNvPr id="6" name="Content Placeholder 2"/>
          <p:cNvSpPr>
            <a:spLocks noGrp="1"/>
          </p:cNvSpPr>
          <p:nvPr>
            <p:ph idx="1"/>
          </p:nvPr>
        </p:nvSpPr>
        <p:spPr>
          <a:xfrm>
            <a:off x="457200" y="1600200"/>
            <a:ext cx="8229600" cy="4525963"/>
          </a:xfrm>
        </p:spPr>
        <p:txBody>
          <a:bodyPr>
            <a:normAutofit lnSpcReduction="10000"/>
          </a:bodyPr>
          <a:lstStyle/>
          <a:p>
            <a:pPr lvl="0"/>
            <a:r>
              <a:rPr lang="en-US" dirty="0"/>
              <a:t>Claim with a “small” defect (i.e. small stain, missing screw, etc.)</a:t>
            </a:r>
          </a:p>
          <a:p>
            <a:pPr lvl="1"/>
            <a:r>
              <a:rPr lang="en-US" dirty="0"/>
              <a:t>Soft Goods – Offer the customer a </a:t>
            </a:r>
            <a:r>
              <a:rPr lang="en-US" dirty="0" smtClean="0"/>
              <a:t>5-10% </a:t>
            </a:r>
            <a:r>
              <a:rPr lang="en-US" dirty="0"/>
              <a:t>discount based on the extent of the issue to keep the item as-is.</a:t>
            </a:r>
          </a:p>
          <a:p>
            <a:pPr lvl="1"/>
            <a:r>
              <a:rPr lang="en-US" dirty="0"/>
              <a:t>Hard Goods – Offer the customer a </a:t>
            </a:r>
            <a:r>
              <a:rPr lang="en-US" dirty="0" smtClean="0"/>
              <a:t>5-10% </a:t>
            </a:r>
            <a:r>
              <a:rPr lang="en-US" dirty="0"/>
              <a:t>discount based on the extent of the issue to keep the item as-is</a:t>
            </a:r>
            <a:r>
              <a:rPr lang="en-US" dirty="0" smtClean="0"/>
              <a:t>.</a:t>
            </a:r>
          </a:p>
          <a:p>
            <a:r>
              <a:rPr lang="en-US" dirty="0" smtClean="0"/>
              <a:t>EXAMPLES CAN BE FOUND ON THE NEXT SLIDE(S)</a:t>
            </a:r>
            <a:endParaRPr lang="en-US" dirty="0"/>
          </a:p>
        </p:txBody>
      </p:sp>
    </p:spTree>
    <p:extLst>
      <p:ext uri="{BB962C8B-B14F-4D97-AF65-F5344CB8AC3E}">
        <p14:creationId xmlns:p14="http://schemas.microsoft.com/office/powerpoint/2010/main" val="398794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“Small” Defect Examples – 5%</a:t>
            </a:r>
            <a:endParaRPr lang="en-US" u="sng" dirty="0"/>
          </a:p>
        </p:txBody>
      </p:sp>
      <p:pic>
        <p:nvPicPr>
          <p:cNvPr id="4" name="Picture 3" descr="small - 15% off to keep, 2.jp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33400" y="1524000"/>
            <a:ext cx="2094865" cy="1591628"/>
          </a:xfrm>
          <a:prstGeom prst="rect">
            <a:avLst/>
          </a:prstGeom>
          <a:noFill/>
          <a:ln>
            <a:solidFill>
              <a:schemeClr val="accent1"/>
            </a:solidFill>
          </a:ln>
        </p:spPr>
      </p:pic>
      <p:pic>
        <p:nvPicPr>
          <p:cNvPr id="1026" name="Picture 2" descr="C:\Users\lisa.fuller\Desktop\Defect Examples\small 1.jpe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48000" y="1523999"/>
            <a:ext cx="2231015" cy="15916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C:\Users\lisa.fuller\Desktop\Defect Examples\Small 3.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1524001"/>
            <a:ext cx="2099392" cy="159162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3209592"/>
            <a:ext cx="2094865" cy="461665"/>
          </a:xfrm>
          <a:prstGeom prst="rect">
            <a:avLst/>
          </a:prstGeom>
          <a:noFill/>
        </p:spPr>
        <p:txBody>
          <a:bodyPr wrap="square" rtlCol="0">
            <a:spAutoFit/>
          </a:bodyPr>
          <a:lstStyle/>
          <a:p>
            <a:r>
              <a:rPr lang="en-US" sz="1200" dirty="0" smtClean="0"/>
              <a:t>This is the underside of the chair and not visible to anyone</a:t>
            </a:r>
            <a:endParaRPr lang="en-US" sz="1200" dirty="0"/>
          </a:p>
        </p:txBody>
      </p:sp>
      <p:sp>
        <p:nvSpPr>
          <p:cNvPr id="10" name="TextBox 9"/>
          <p:cNvSpPr txBox="1"/>
          <p:nvPr/>
        </p:nvSpPr>
        <p:spPr>
          <a:xfrm>
            <a:off x="3116074" y="3209592"/>
            <a:ext cx="2094865" cy="461665"/>
          </a:xfrm>
          <a:prstGeom prst="rect">
            <a:avLst/>
          </a:prstGeom>
          <a:noFill/>
        </p:spPr>
        <p:txBody>
          <a:bodyPr wrap="square" rtlCol="0">
            <a:spAutoFit/>
          </a:bodyPr>
          <a:lstStyle/>
          <a:p>
            <a:r>
              <a:rPr lang="en-US" sz="1200" dirty="0" smtClean="0"/>
              <a:t>This is a stain that could be washed out</a:t>
            </a:r>
            <a:endParaRPr lang="en-US" sz="1200" dirty="0"/>
          </a:p>
        </p:txBody>
      </p:sp>
      <p:sp>
        <p:nvSpPr>
          <p:cNvPr id="11" name="TextBox 10"/>
          <p:cNvSpPr txBox="1"/>
          <p:nvPr/>
        </p:nvSpPr>
        <p:spPr>
          <a:xfrm>
            <a:off x="5791200" y="3209592"/>
            <a:ext cx="2094865" cy="461665"/>
          </a:xfrm>
          <a:prstGeom prst="rect">
            <a:avLst/>
          </a:prstGeom>
          <a:noFill/>
        </p:spPr>
        <p:txBody>
          <a:bodyPr wrap="square" rtlCol="0">
            <a:spAutoFit/>
          </a:bodyPr>
          <a:lstStyle/>
          <a:p>
            <a:r>
              <a:rPr lang="en-US" sz="1200" dirty="0" smtClean="0"/>
              <a:t>This is the underside of the chair and not visible to anyone</a:t>
            </a:r>
            <a:endParaRPr lang="en-US" sz="1200" dirty="0"/>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292" y="4038600"/>
            <a:ext cx="2063973" cy="15912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548845" y="5791200"/>
            <a:ext cx="2094865" cy="461665"/>
          </a:xfrm>
          <a:prstGeom prst="rect">
            <a:avLst/>
          </a:prstGeom>
          <a:noFill/>
        </p:spPr>
        <p:txBody>
          <a:bodyPr wrap="square" rtlCol="0">
            <a:spAutoFit/>
          </a:bodyPr>
          <a:lstStyle/>
          <a:p>
            <a:r>
              <a:rPr lang="en-US" sz="1200" dirty="0" smtClean="0"/>
              <a:t>This is the underside of the chair and not visible to anyone</a:t>
            </a:r>
            <a:endParaRPr lang="en-US" sz="1200"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1614" y="4010723"/>
            <a:ext cx="2287401" cy="16191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2991614" y="5811795"/>
            <a:ext cx="2287401" cy="276999"/>
          </a:xfrm>
          <a:prstGeom prst="rect">
            <a:avLst/>
          </a:prstGeom>
          <a:noFill/>
        </p:spPr>
        <p:txBody>
          <a:bodyPr wrap="square" rtlCol="0">
            <a:spAutoFit/>
          </a:bodyPr>
          <a:lstStyle/>
          <a:p>
            <a:r>
              <a:rPr lang="en-US" sz="1200" dirty="0" smtClean="0"/>
              <a:t>Very small thread pull</a:t>
            </a:r>
            <a:endParaRPr lang="en-US" sz="1200" dirty="0"/>
          </a:p>
        </p:txBody>
      </p:sp>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5348" y="4010723"/>
            <a:ext cx="2135244" cy="1581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5755348" y="5811794"/>
            <a:ext cx="2287401" cy="276999"/>
          </a:xfrm>
          <a:prstGeom prst="rect">
            <a:avLst/>
          </a:prstGeom>
          <a:noFill/>
        </p:spPr>
        <p:txBody>
          <a:bodyPr wrap="square" rtlCol="0">
            <a:spAutoFit/>
          </a:bodyPr>
          <a:lstStyle/>
          <a:p>
            <a:r>
              <a:rPr lang="en-US" sz="1200" dirty="0"/>
              <a:t>S</a:t>
            </a:r>
            <a:r>
              <a:rPr lang="en-US" sz="1200" dirty="0" smtClean="0"/>
              <a:t>mall thread pull</a:t>
            </a:r>
            <a:endParaRPr lang="en-US" sz="1200" dirty="0"/>
          </a:p>
        </p:txBody>
      </p:sp>
    </p:spTree>
    <p:extLst>
      <p:ext uri="{BB962C8B-B14F-4D97-AF65-F5344CB8AC3E}">
        <p14:creationId xmlns:p14="http://schemas.microsoft.com/office/powerpoint/2010/main" val="218252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74638"/>
            <a:ext cx="8229600" cy="1143000"/>
          </a:xfrm>
        </p:spPr>
        <p:txBody>
          <a:bodyPr/>
          <a:lstStyle/>
          <a:p>
            <a:r>
              <a:rPr lang="en-US" u="sng" dirty="0" smtClean="0"/>
              <a:t>“Small” Defect Examples – 10%</a:t>
            </a:r>
            <a:endParaRPr lang="en-US" u="sng" dirty="0"/>
          </a:p>
        </p:txBody>
      </p:sp>
      <p:pic>
        <p:nvPicPr>
          <p:cNvPr id="12" name="Picture 11" descr="C:\Users\lisa.fuller\AppData\Local\Microsoft\Windows\Temporary Internet Files\Content.Outlook\G1SYQGMS\small  - 15% off to kee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95400"/>
            <a:ext cx="1918970" cy="1591628"/>
          </a:xfrm>
          <a:prstGeom prst="rect">
            <a:avLst/>
          </a:prstGeom>
          <a:noFill/>
          <a:ln>
            <a:solidFill>
              <a:schemeClr val="accent1"/>
            </a:solidFill>
          </a:ln>
        </p:spPr>
      </p:pic>
      <p:pic>
        <p:nvPicPr>
          <p:cNvPr id="15" name="Picture 3" descr="C:\Users\lisa.fuller\Desktop\Defect Examples\smal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83043"/>
            <a:ext cx="1918970" cy="16039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7" name="Picture 5" descr="C:\Users\lisa.fuller\Desktop\Defect Examples\Small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295400"/>
            <a:ext cx="2231015" cy="16039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89005" y="2901444"/>
            <a:ext cx="2094865" cy="830997"/>
          </a:xfrm>
          <a:prstGeom prst="rect">
            <a:avLst/>
          </a:prstGeom>
          <a:noFill/>
        </p:spPr>
        <p:txBody>
          <a:bodyPr wrap="square" rtlCol="0">
            <a:spAutoFit/>
          </a:bodyPr>
          <a:lstStyle/>
          <a:p>
            <a:r>
              <a:rPr lang="en-US" sz="1200" dirty="0" smtClean="0"/>
              <a:t>A furniture marker would likely fix this, but added costs and labor make this worth a 10% discount</a:t>
            </a:r>
            <a:endParaRPr lang="en-US" sz="1200" dirty="0"/>
          </a:p>
        </p:txBody>
      </p:sp>
      <p:sp>
        <p:nvSpPr>
          <p:cNvPr id="19" name="TextBox 18"/>
          <p:cNvSpPr txBox="1"/>
          <p:nvPr/>
        </p:nvSpPr>
        <p:spPr>
          <a:xfrm>
            <a:off x="2971799" y="2913801"/>
            <a:ext cx="2094865" cy="830997"/>
          </a:xfrm>
          <a:prstGeom prst="rect">
            <a:avLst/>
          </a:prstGeom>
          <a:noFill/>
        </p:spPr>
        <p:txBody>
          <a:bodyPr wrap="square" rtlCol="0">
            <a:spAutoFit/>
          </a:bodyPr>
          <a:lstStyle/>
          <a:p>
            <a:r>
              <a:rPr lang="en-US" sz="1200" dirty="0" smtClean="0"/>
              <a:t>This could be sewn, but it is additional work the customer has to put in, hence the 10% discount</a:t>
            </a:r>
            <a:endParaRPr lang="en-US" sz="1200" dirty="0"/>
          </a:p>
        </p:txBody>
      </p:sp>
      <p:sp>
        <p:nvSpPr>
          <p:cNvPr id="20" name="TextBox 19"/>
          <p:cNvSpPr txBox="1"/>
          <p:nvPr/>
        </p:nvSpPr>
        <p:spPr>
          <a:xfrm>
            <a:off x="5334000" y="2930276"/>
            <a:ext cx="2094865" cy="830997"/>
          </a:xfrm>
          <a:prstGeom prst="rect">
            <a:avLst/>
          </a:prstGeom>
          <a:noFill/>
        </p:spPr>
        <p:txBody>
          <a:bodyPr wrap="square" rtlCol="0">
            <a:spAutoFit/>
          </a:bodyPr>
          <a:lstStyle/>
          <a:p>
            <a:r>
              <a:rPr lang="en-US" sz="1200" dirty="0" smtClean="0"/>
              <a:t>This could be sewn/cleaned up, but it is additional work the customer has to put in, hence the 10% discount</a:t>
            </a:r>
            <a:endParaRPr lang="en-US" sz="12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05" y="3781868"/>
            <a:ext cx="191897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572529" y="5715000"/>
            <a:ext cx="1918970" cy="830997"/>
          </a:xfrm>
          <a:prstGeom prst="rect">
            <a:avLst/>
          </a:prstGeom>
          <a:noFill/>
        </p:spPr>
        <p:txBody>
          <a:bodyPr wrap="square" rtlCol="0">
            <a:spAutoFit/>
          </a:bodyPr>
          <a:lstStyle/>
          <a:p>
            <a:r>
              <a:rPr lang="en-US" sz="1200" dirty="0" smtClean="0"/>
              <a:t>A furniture marker would likely fix this, but added costs and labor make this worth a 10% discount</a:t>
            </a:r>
            <a:endParaRPr lang="en-US" sz="1200" dirty="0"/>
          </a:p>
        </p:txBody>
      </p:sp>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871" y="3781868"/>
            <a:ext cx="18819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2990336" y="5715000"/>
            <a:ext cx="1918970" cy="276999"/>
          </a:xfrm>
          <a:prstGeom prst="rect">
            <a:avLst/>
          </a:prstGeom>
          <a:noFill/>
        </p:spPr>
        <p:txBody>
          <a:bodyPr wrap="square" rtlCol="0">
            <a:spAutoFit/>
          </a:bodyPr>
          <a:lstStyle/>
          <a:p>
            <a:r>
              <a:rPr lang="en-US" sz="1200" dirty="0" smtClean="0"/>
              <a:t>On underside</a:t>
            </a:r>
            <a:endParaRPr lang="en-US" sz="1200" dirty="0"/>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654" y="3732441"/>
            <a:ext cx="2208361" cy="19544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5356653" y="5733534"/>
            <a:ext cx="2208361" cy="830997"/>
          </a:xfrm>
          <a:prstGeom prst="rect">
            <a:avLst/>
          </a:prstGeom>
          <a:noFill/>
        </p:spPr>
        <p:txBody>
          <a:bodyPr wrap="square" rtlCol="0">
            <a:spAutoFit/>
          </a:bodyPr>
          <a:lstStyle/>
          <a:p>
            <a:r>
              <a:rPr lang="en-US" sz="1200" dirty="0" smtClean="0"/>
              <a:t>A furniture marker would likely fix this, but added costs and labor makes this worth a 10% discount</a:t>
            </a:r>
            <a:endParaRPr lang="en-US" sz="1200" dirty="0"/>
          </a:p>
        </p:txBody>
      </p:sp>
    </p:spTree>
    <p:extLst>
      <p:ext uri="{BB962C8B-B14F-4D97-AF65-F5344CB8AC3E}">
        <p14:creationId xmlns:p14="http://schemas.microsoft.com/office/powerpoint/2010/main" val="421513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u="sng" dirty="0" smtClean="0"/>
              <a:t>Damaged/Defective Claim</a:t>
            </a:r>
            <a:br>
              <a:rPr lang="en-US" u="sng" dirty="0" smtClean="0"/>
            </a:br>
            <a:r>
              <a:rPr lang="en-US" u="sng" dirty="0" smtClean="0"/>
              <a:t>Non-Carrier Related</a:t>
            </a:r>
            <a:endParaRPr lang="en-US" u="sng" dirty="0"/>
          </a:p>
        </p:txBody>
      </p:sp>
      <p:sp>
        <p:nvSpPr>
          <p:cNvPr id="6" name="Content Placeholder 2"/>
          <p:cNvSpPr>
            <a:spLocks noGrp="1"/>
          </p:cNvSpPr>
          <p:nvPr>
            <p:ph idx="1"/>
          </p:nvPr>
        </p:nvSpPr>
        <p:spPr>
          <a:xfrm>
            <a:off x="457200" y="1600200"/>
            <a:ext cx="8229600" cy="4525963"/>
          </a:xfrm>
        </p:spPr>
        <p:txBody>
          <a:bodyPr>
            <a:normAutofit lnSpcReduction="10000"/>
          </a:bodyPr>
          <a:lstStyle/>
          <a:p>
            <a:pPr lvl="0"/>
            <a:r>
              <a:rPr lang="en-US" dirty="0"/>
              <a:t>Claim with a “medium defect” (i.e. missing all hardware, scratch in a table, etc.)</a:t>
            </a:r>
          </a:p>
          <a:p>
            <a:pPr lvl="1"/>
            <a:r>
              <a:rPr lang="en-US" dirty="0"/>
              <a:t>Soft Goods – Offer the customer a </a:t>
            </a:r>
            <a:r>
              <a:rPr lang="en-US" dirty="0" smtClean="0"/>
              <a:t>10-15% </a:t>
            </a:r>
            <a:r>
              <a:rPr lang="en-US" dirty="0"/>
              <a:t>discount based on the extent of the issue to keep the item as-is.</a:t>
            </a:r>
          </a:p>
          <a:p>
            <a:pPr lvl="1"/>
            <a:r>
              <a:rPr lang="en-US" dirty="0"/>
              <a:t>Hard Goods – Offer the customer a </a:t>
            </a:r>
            <a:r>
              <a:rPr lang="en-US" dirty="0" smtClean="0"/>
              <a:t>10-15% </a:t>
            </a:r>
            <a:r>
              <a:rPr lang="en-US" dirty="0"/>
              <a:t>discount based on the extent of the issue to keep the item as-is</a:t>
            </a:r>
            <a:r>
              <a:rPr lang="en-US" dirty="0" smtClean="0"/>
              <a:t>.</a:t>
            </a:r>
          </a:p>
          <a:p>
            <a:r>
              <a:rPr lang="en-US" dirty="0" smtClean="0"/>
              <a:t>EXAMPLES CAN BE FOUND ON THE NEXT SLIDE(S)</a:t>
            </a:r>
          </a:p>
          <a:p>
            <a:pPr lvl="1"/>
            <a:endParaRPr lang="en-US" dirty="0" smtClean="0"/>
          </a:p>
        </p:txBody>
      </p:sp>
    </p:spTree>
    <p:extLst>
      <p:ext uri="{BB962C8B-B14F-4D97-AF65-F5344CB8AC3E}">
        <p14:creationId xmlns:p14="http://schemas.microsoft.com/office/powerpoint/2010/main" val="61701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u="sng" dirty="0" smtClean="0"/>
              <a:t>“Medium” Defect Examples – 10%</a:t>
            </a:r>
            <a:endParaRPr lang="en-US" u="sng" dirty="0"/>
          </a:p>
        </p:txBody>
      </p:sp>
      <p:pic>
        <p:nvPicPr>
          <p:cNvPr id="5" name="Picture 4" descr="medium - 25% off to keep, 3.jp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62305" y="1295400"/>
            <a:ext cx="2256790" cy="2239645"/>
          </a:xfrm>
          <a:prstGeom prst="rect">
            <a:avLst/>
          </a:prstGeom>
          <a:noFill/>
          <a:ln>
            <a:solidFill>
              <a:schemeClr val="accent1"/>
            </a:solidFill>
          </a:ln>
        </p:spPr>
      </p:pic>
      <p:pic>
        <p:nvPicPr>
          <p:cNvPr id="2050" name="Picture 2" descr="C:\Users\lisa.fuller\Desktop\Defect Examples\Medium 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195" y="1295399"/>
            <a:ext cx="2540000" cy="22396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C:\Users\lisa.fuller\Desktop\Defect Examples\Medium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789" y="1295400"/>
            <a:ext cx="2256790" cy="22375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4364" y="3657600"/>
            <a:ext cx="2254731" cy="276999"/>
          </a:xfrm>
          <a:prstGeom prst="rect">
            <a:avLst/>
          </a:prstGeom>
          <a:noFill/>
        </p:spPr>
        <p:txBody>
          <a:bodyPr wrap="square" rtlCol="0">
            <a:spAutoFit/>
          </a:bodyPr>
          <a:lstStyle/>
          <a:p>
            <a:r>
              <a:rPr lang="en-US" sz="1200" dirty="0" smtClean="0"/>
              <a:t>Zipper needs to be repaired</a:t>
            </a:r>
            <a:endParaRPr lang="en-US" sz="1200" dirty="0"/>
          </a:p>
        </p:txBody>
      </p:sp>
      <p:sp>
        <p:nvSpPr>
          <p:cNvPr id="10" name="TextBox 9"/>
          <p:cNvSpPr txBox="1"/>
          <p:nvPr/>
        </p:nvSpPr>
        <p:spPr>
          <a:xfrm>
            <a:off x="3211195" y="3671500"/>
            <a:ext cx="2540000" cy="461665"/>
          </a:xfrm>
          <a:prstGeom prst="rect">
            <a:avLst/>
          </a:prstGeom>
          <a:noFill/>
        </p:spPr>
        <p:txBody>
          <a:bodyPr wrap="square" rtlCol="0">
            <a:spAutoFit/>
          </a:bodyPr>
          <a:lstStyle/>
          <a:p>
            <a:r>
              <a:rPr lang="en-US" sz="1200" dirty="0" smtClean="0"/>
              <a:t>Very Dirty – Industrial washer/Dryer needed</a:t>
            </a:r>
            <a:endParaRPr lang="en-US" sz="1200" dirty="0"/>
          </a:p>
        </p:txBody>
      </p:sp>
      <p:sp>
        <p:nvSpPr>
          <p:cNvPr id="11" name="TextBox 10"/>
          <p:cNvSpPr txBox="1"/>
          <p:nvPr/>
        </p:nvSpPr>
        <p:spPr>
          <a:xfrm>
            <a:off x="5984789" y="3671500"/>
            <a:ext cx="2254731" cy="276999"/>
          </a:xfrm>
          <a:prstGeom prst="rect">
            <a:avLst/>
          </a:prstGeom>
          <a:noFill/>
        </p:spPr>
        <p:txBody>
          <a:bodyPr wrap="square" rtlCol="0">
            <a:spAutoFit/>
          </a:bodyPr>
          <a:lstStyle/>
          <a:p>
            <a:r>
              <a:rPr lang="en-US" sz="1200" dirty="0" smtClean="0"/>
              <a:t>Many loose threads</a:t>
            </a:r>
            <a:endParaRPr lang="en-US" sz="12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305" y="4220718"/>
            <a:ext cx="2256790" cy="17788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660246" y="5999607"/>
            <a:ext cx="2254731" cy="646331"/>
          </a:xfrm>
          <a:prstGeom prst="rect">
            <a:avLst/>
          </a:prstGeom>
          <a:noFill/>
        </p:spPr>
        <p:txBody>
          <a:bodyPr wrap="square" rtlCol="0">
            <a:spAutoFit/>
          </a:bodyPr>
          <a:lstStyle/>
          <a:p>
            <a:r>
              <a:rPr lang="en-US" sz="1200" dirty="0" smtClean="0"/>
              <a:t>A touch up pen and sandpaper should fix this.  Due to work involved – 10%</a:t>
            </a:r>
            <a:endParaRPr lang="en-US" sz="1200" dirty="0"/>
          </a:p>
        </p:txBody>
      </p:sp>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195" y="4218659"/>
            <a:ext cx="2540000" cy="17809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3211195" y="6006187"/>
            <a:ext cx="2254731" cy="276999"/>
          </a:xfrm>
          <a:prstGeom prst="rect">
            <a:avLst/>
          </a:prstGeom>
          <a:noFill/>
        </p:spPr>
        <p:txBody>
          <a:bodyPr wrap="square" rtlCol="0">
            <a:spAutoFit/>
          </a:bodyPr>
          <a:lstStyle/>
          <a:p>
            <a:r>
              <a:rPr lang="en-US" sz="1200" dirty="0" smtClean="0"/>
              <a:t>10% Discount to sell as-is</a:t>
            </a:r>
            <a:endParaRPr lang="en-US" sz="1200" dirty="0"/>
          </a:p>
        </p:txBody>
      </p:sp>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220717"/>
            <a:ext cx="2221779" cy="1785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6019800" y="6006187"/>
            <a:ext cx="2254731" cy="461665"/>
          </a:xfrm>
          <a:prstGeom prst="rect">
            <a:avLst/>
          </a:prstGeom>
          <a:noFill/>
        </p:spPr>
        <p:txBody>
          <a:bodyPr wrap="square" rtlCol="0">
            <a:spAutoFit/>
          </a:bodyPr>
          <a:lstStyle/>
          <a:p>
            <a:r>
              <a:rPr lang="en-US" sz="1200" dirty="0" smtClean="0"/>
              <a:t>One color square is off.  10% Discount to sell as-is</a:t>
            </a:r>
            <a:endParaRPr lang="en-US" sz="1200" dirty="0"/>
          </a:p>
        </p:txBody>
      </p:sp>
    </p:spTree>
    <p:extLst>
      <p:ext uri="{BB962C8B-B14F-4D97-AF65-F5344CB8AC3E}">
        <p14:creationId xmlns:p14="http://schemas.microsoft.com/office/powerpoint/2010/main" val="19394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u="sng" dirty="0" smtClean="0"/>
              <a:t>“Medium” Defect Examples – 15%</a:t>
            </a:r>
            <a:endParaRPr lang="en-US" u="sng" dirty="0"/>
          </a:p>
        </p:txBody>
      </p:sp>
      <p:pic>
        <p:nvPicPr>
          <p:cNvPr id="5" name="Picture 4" descr="C:\Users\lisa.fuller\AppData\Local\Microsoft\Windows\Temporary Internet Files\Content.Outlook\G1SYQGMS\medium - 25% off to kee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44" y="1295400"/>
            <a:ext cx="2514599" cy="2239645"/>
          </a:xfrm>
          <a:prstGeom prst="rect">
            <a:avLst/>
          </a:prstGeom>
          <a:noFill/>
          <a:ln>
            <a:solidFill>
              <a:schemeClr val="accent1"/>
            </a:solidFill>
          </a:ln>
        </p:spPr>
      </p:pic>
      <p:pic>
        <p:nvPicPr>
          <p:cNvPr id="8" name="Picture 3" descr="C:\Users\lisa.fuller\Desktop\Defect Examples\Medium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95400"/>
            <a:ext cx="2514599" cy="22396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5" descr="C:\Users\lisa.fuller\Desktop\Defect Examples\Medium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295400"/>
            <a:ext cx="2590800" cy="22396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1044" y="3657600"/>
            <a:ext cx="2514599" cy="276999"/>
          </a:xfrm>
          <a:prstGeom prst="rect">
            <a:avLst/>
          </a:prstGeom>
          <a:noFill/>
        </p:spPr>
        <p:txBody>
          <a:bodyPr wrap="square" rtlCol="0">
            <a:spAutoFit/>
          </a:bodyPr>
          <a:lstStyle/>
          <a:p>
            <a:r>
              <a:rPr lang="en-US" sz="1200" dirty="0" smtClean="0"/>
              <a:t>Damaged arm chair </a:t>
            </a:r>
            <a:endParaRPr lang="en-US" sz="1200" dirty="0"/>
          </a:p>
        </p:txBody>
      </p:sp>
      <p:sp>
        <p:nvSpPr>
          <p:cNvPr id="12" name="TextBox 11"/>
          <p:cNvSpPr txBox="1"/>
          <p:nvPr/>
        </p:nvSpPr>
        <p:spPr>
          <a:xfrm>
            <a:off x="3352799" y="3675619"/>
            <a:ext cx="2514599" cy="276999"/>
          </a:xfrm>
          <a:prstGeom prst="rect">
            <a:avLst/>
          </a:prstGeom>
          <a:noFill/>
        </p:spPr>
        <p:txBody>
          <a:bodyPr wrap="square" rtlCol="0">
            <a:spAutoFit/>
          </a:bodyPr>
          <a:lstStyle/>
          <a:p>
            <a:r>
              <a:rPr lang="en-US" sz="1200" dirty="0" smtClean="0"/>
              <a:t>Multiple blemishes on table</a:t>
            </a:r>
            <a:endParaRPr lang="en-US" sz="1200" dirty="0"/>
          </a:p>
        </p:txBody>
      </p:sp>
      <p:sp>
        <p:nvSpPr>
          <p:cNvPr id="13" name="TextBox 12"/>
          <p:cNvSpPr txBox="1"/>
          <p:nvPr/>
        </p:nvSpPr>
        <p:spPr>
          <a:xfrm>
            <a:off x="6096000" y="3657600"/>
            <a:ext cx="2514599" cy="276999"/>
          </a:xfrm>
          <a:prstGeom prst="rect">
            <a:avLst/>
          </a:prstGeom>
          <a:noFill/>
        </p:spPr>
        <p:txBody>
          <a:bodyPr wrap="square" rtlCol="0">
            <a:spAutoFit/>
          </a:bodyPr>
          <a:lstStyle/>
          <a:p>
            <a:r>
              <a:rPr lang="en-US" sz="1200" dirty="0" smtClean="0"/>
              <a:t>Significant tear in sham</a:t>
            </a:r>
            <a:endParaRPr lang="en-US" sz="1200"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044" y="4114800"/>
            <a:ext cx="2514599"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521043" y="6096000"/>
            <a:ext cx="2514599" cy="276999"/>
          </a:xfrm>
          <a:prstGeom prst="rect">
            <a:avLst/>
          </a:prstGeom>
          <a:noFill/>
        </p:spPr>
        <p:txBody>
          <a:bodyPr wrap="square" rtlCol="0">
            <a:spAutoFit/>
          </a:bodyPr>
          <a:lstStyle/>
          <a:p>
            <a:r>
              <a:rPr lang="en-US" sz="1200" dirty="0" smtClean="0"/>
              <a:t>Blemished Dresser Top</a:t>
            </a:r>
            <a:endParaRPr lang="en-US" sz="1200" dirty="0"/>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6920" y="4114801"/>
            <a:ext cx="251048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3323969" y="6095999"/>
            <a:ext cx="2514599" cy="461665"/>
          </a:xfrm>
          <a:prstGeom prst="rect">
            <a:avLst/>
          </a:prstGeom>
          <a:noFill/>
        </p:spPr>
        <p:txBody>
          <a:bodyPr wrap="square" rtlCol="0">
            <a:spAutoFit/>
          </a:bodyPr>
          <a:lstStyle/>
          <a:p>
            <a:r>
              <a:rPr lang="en-US" sz="1200" dirty="0" smtClean="0"/>
              <a:t>Frame is damaged on art.  15% credit so customer can obtain new frame</a:t>
            </a:r>
            <a:endParaRPr lang="en-US" sz="1200" dirty="0"/>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4557" y="4114802"/>
            <a:ext cx="250224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6178378" y="6092739"/>
            <a:ext cx="2514599" cy="461665"/>
          </a:xfrm>
          <a:prstGeom prst="rect">
            <a:avLst/>
          </a:prstGeom>
          <a:noFill/>
        </p:spPr>
        <p:txBody>
          <a:bodyPr wrap="square" rtlCol="0">
            <a:spAutoFit/>
          </a:bodyPr>
          <a:lstStyle/>
          <a:p>
            <a:r>
              <a:rPr lang="en-US" sz="1200" dirty="0" smtClean="0"/>
              <a:t>Lamp Shade is damaged.  15% credit so customer can repair/replace</a:t>
            </a:r>
            <a:endParaRPr lang="en-US" sz="1200" dirty="0"/>
          </a:p>
        </p:txBody>
      </p:sp>
    </p:spTree>
    <p:extLst>
      <p:ext uri="{BB962C8B-B14F-4D97-AF65-F5344CB8AC3E}">
        <p14:creationId xmlns:p14="http://schemas.microsoft.com/office/powerpoint/2010/main" val="1063460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1205</Words>
  <Application>Microsoft Office PowerPoint</Application>
  <PresentationFormat>On-screen Show (4:3)</PresentationFormat>
  <Paragraphs>98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Olliix Policy: Defective/Damaged Claims</vt:lpstr>
      <vt:lpstr>DAMAGED IN TRANSIT</vt:lpstr>
      <vt:lpstr>DAMAGED IN TRANSIT</vt:lpstr>
      <vt:lpstr>Damaged/Defective Claim Non-Carrier Related</vt:lpstr>
      <vt:lpstr>“Small” Defect Examples – 5%</vt:lpstr>
      <vt:lpstr>“Small” Defect Examples – 10%</vt:lpstr>
      <vt:lpstr>Damaged/Defective Claim Non-Carrier Related</vt:lpstr>
      <vt:lpstr>“Medium” Defect Examples – 10%</vt:lpstr>
      <vt:lpstr>“Medium” Defect Examples – 15%</vt:lpstr>
      <vt:lpstr>Damaged/Defective Claim Non-Carrier Related</vt:lpstr>
      <vt:lpstr>“Major” Defect Examples</vt:lpstr>
      <vt:lpstr>Damaged/Defective Claim Non-Carrier Related</vt:lpstr>
      <vt:lpstr>“Irreparable” Defect Examples</vt:lpstr>
      <vt:lpstr>“Irreparable” Defect Examples</vt:lpstr>
      <vt:lpstr>Reporting Damaged/Missing/Wrong Items</vt:lpstr>
    </vt:vector>
  </TitlesOfParts>
  <Company>Jlahome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Olliix Policy: Defective/Damaged Claims</dc:title>
  <dc:creator>Lisa Fuller</dc:creator>
  <cp:lastModifiedBy>Lisa Fuller</cp:lastModifiedBy>
  <cp:revision>29</cp:revision>
  <dcterms:created xsi:type="dcterms:W3CDTF">2022-08-04T20:26:43Z</dcterms:created>
  <dcterms:modified xsi:type="dcterms:W3CDTF">2022-08-16T13:10:30Z</dcterms:modified>
</cp:coreProperties>
</file>